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59" r:id="rId3"/>
    <p:sldId id="323" r:id="rId4"/>
    <p:sldId id="258" r:id="rId5"/>
    <p:sldId id="266" r:id="rId6"/>
    <p:sldId id="264" r:id="rId7"/>
    <p:sldId id="309" r:id="rId8"/>
    <p:sldId id="320" r:id="rId9"/>
    <p:sldId id="267" r:id="rId10"/>
    <p:sldId id="268" r:id="rId11"/>
    <p:sldId id="319" r:id="rId12"/>
    <p:sldId id="261" r:id="rId13"/>
    <p:sldId id="270" r:id="rId14"/>
    <p:sldId id="322" r:id="rId15"/>
    <p:sldId id="310" r:id="rId16"/>
    <p:sldId id="272" r:id="rId17"/>
    <p:sldId id="312" r:id="rId18"/>
    <p:sldId id="273" r:id="rId19"/>
    <p:sldId id="308" r:id="rId20"/>
  </p:sldIdLst>
  <p:sldSz cx="13003213" cy="9756775"/>
  <p:notesSz cx="7010400" cy="9296400"/>
  <p:defaultTextStyle>
    <a:defPPr>
      <a:defRPr lang="en-US"/>
    </a:defPPr>
    <a:lvl1pPr marL="0" algn="l" defTabSz="1092434" rtl="0" eaLnBrk="1" latinLnBrk="0" hangingPunct="1">
      <a:defRPr sz="2150" kern="1200">
        <a:solidFill>
          <a:schemeClr val="tx1"/>
        </a:solidFill>
        <a:latin typeface="+mn-lt"/>
        <a:ea typeface="+mn-ea"/>
        <a:cs typeface="+mn-cs"/>
      </a:defRPr>
    </a:lvl1pPr>
    <a:lvl2pPr marL="546217" algn="l" defTabSz="1092434" rtl="0" eaLnBrk="1" latinLnBrk="0" hangingPunct="1">
      <a:defRPr sz="2150" kern="1200">
        <a:solidFill>
          <a:schemeClr val="tx1"/>
        </a:solidFill>
        <a:latin typeface="+mn-lt"/>
        <a:ea typeface="+mn-ea"/>
        <a:cs typeface="+mn-cs"/>
      </a:defRPr>
    </a:lvl2pPr>
    <a:lvl3pPr marL="1092434" algn="l" defTabSz="1092434" rtl="0" eaLnBrk="1" latinLnBrk="0" hangingPunct="1">
      <a:defRPr sz="2150" kern="1200">
        <a:solidFill>
          <a:schemeClr val="tx1"/>
        </a:solidFill>
        <a:latin typeface="+mn-lt"/>
        <a:ea typeface="+mn-ea"/>
        <a:cs typeface="+mn-cs"/>
      </a:defRPr>
    </a:lvl3pPr>
    <a:lvl4pPr marL="1638651" algn="l" defTabSz="1092434" rtl="0" eaLnBrk="1" latinLnBrk="0" hangingPunct="1">
      <a:defRPr sz="2150" kern="1200">
        <a:solidFill>
          <a:schemeClr val="tx1"/>
        </a:solidFill>
        <a:latin typeface="+mn-lt"/>
        <a:ea typeface="+mn-ea"/>
        <a:cs typeface="+mn-cs"/>
      </a:defRPr>
    </a:lvl4pPr>
    <a:lvl5pPr marL="2184867" algn="l" defTabSz="1092434" rtl="0" eaLnBrk="1" latinLnBrk="0" hangingPunct="1">
      <a:defRPr sz="2150" kern="1200">
        <a:solidFill>
          <a:schemeClr val="tx1"/>
        </a:solidFill>
        <a:latin typeface="+mn-lt"/>
        <a:ea typeface="+mn-ea"/>
        <a:cs typeface="+mn-cs"/>
      </a:defRPr>
    </a:lvl5pPr>
    <a:lvl6pPr marL="2731084" algn="l" defTabSz="1092434" rtl="0" eaLnBrk="1" latinLnBrk="0" hangingPunct="1">
      <a:defRPr sz="2150" kern="1200">
        <a:solidFill>
          <a:schemeClr val="tx1"/>
        </a:solidFill>
        <a:latin typeface="+mn-lt"/>
        <a:ea typeface="+mn-ea"/>
        <a:cs typeface="+mn-cs"/>
      </a:defRPr>
    </a:lvl6pPr>
    <a:lvl7pPr marL="3277301" algn="l" defTabSz="1092434" rtl="0" eaLnBrk="1" latinLnBrk="0" hangingPunct="1">
      <a:defRPr sz="2150" kern="1200">
        <a:solidFill>
          <a:schemeClr val="tx1"/>
        </a:solidFill>
        <a:latin typeface="+mn-lt"/>
        <a:ea typeface="+mn-ea"/>
        <a:cs typeface="+mn-cs"/>
      </a:defRPr>
    </a:lvl7pPr>
    <a:lvl8pPr marL="3823518" algn="l" defTabSz="1092434" rtl="0" eaLnBrk="1" latinLnBrk="0" hangingPunct="1">
      <a:defRPr sz="2150" kern="1200">
        <a:solidFill>
          <a:schemeClr val="tx1"/>
        </a:solidFill>
        <a:latin typeface="+mn-lt"/>
        <a:ea typeface="+mn-ea"/>
        <a:cs typeface="+mn-cs"/>
      </a:defRPr>
    </a:lvl8pPr>
    <a:lvl9pPr marL="4369735" algn="l" defTabSz="1092434" rtl="0" eaLnBrk="1" latinLnBrk="0" hangingPunct="1">
      <a:defRPr sz="21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Stuart" initials="SS" lastIdx="16" clrIdx="0">
    <p:extLst>
      <p:ext uri="{19B8F6BF-5375-455C-9EA6-DF929625EA0E}">
        <p15:presenceInfo xmlns:p15="http://schemas.microsoft.com/office/powerpoint/2012/main" userId="S::Sarah.Stuart@rotary.org::264d573a-af5a-4719-9d93-29be93de63fd" providerId="AD"/>
      </p:ext>
    </p:extLst>
  </p:cmAuthor>
  <p:cmAuthor id="2" name="Edina Mehovic" initials="EM" lastIdx="10" clrIdx="1">
    <p:extLst>
      <p:ext uri="{19B8F6BF-5375-455C-9EA6-DF929625EA0E}">
        <p15:presenceInfo xmlns:p15="http://schemas.microsoft.com/office/powerpoint/2012/main" userId="S::Edina.Mehovic@rotary.org::6a9208dc-b3cb-424a-8cc5-51968201d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90099"/>
    <a:srgbClr val="006666"/>
    <a:srgbClr val="687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56275" autoAdjust="0"/>
  </p:normalViewPr>
  <p:slideViewPr>
    <p:cSldViewPr snapToGrid="0" snapToObjects="1" showGuides="1">
      <p:cViewPr varScale="1">
        <p:scale>
          <a:sx n="34" d="100"/>
          <a:sy n="34" d="100"/>
        </p:scale>
        <p:origin x="2640" y="53"/>
      </p:cViewPr>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B0E5B6-3C4B-E34C-906C-D09916A6677F}"/>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8B8FE3B-724E-3840-98FD-7310887D11B8}"/>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38994CCF-18D6-BD4D-80AA-C2126B506E7D}" type="datetimeFigureOut">
              <a:rPr lang="en-US" smtClean="0"/>
              <a:t>17-May-2022</a:t>
            </a:fld>
            <a:endParaRPr lang="en-US" dirty="0"/>
          </a:p>
        </p:txBody>
      </p:sp>
      <p:sp>
        <p:nvSpPr>
          <p:cNvPr id="4" name="Footer Placeholder 3">
            <a:extLst>
              <a:ext uri="{FF2B5EF4-FFF2-40B4-BE49-F238E27FC236}">
                <a16:creationId xmlns:a16="http://schemas.microsoft.com/office/drawing/2014/main" id="{87A81A28-335C-F24B-9A66-07BC5F7FDE1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378ABE7-E57E-2B46-9013-10E68A2EB1A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E369D8-9024-7445-A97A-4591EEECCF9D}" type="slidenum">
              <a:rPr lang="en-US" smtClean="0"/>
              <a:t>‹#›</a:t>
            </a:fld>
            <a:endParaRPr lang="en-US" dirty="0"/>
          </a:p>
        </p:txBody>
      </p:sp>
    </p:spTree>
    <p:extLst>
      <p:ext uri="{BB962C8B-B14F-4D97-AF65-F5344CB8AC3E}">
        <p14:creationId xmlns:p14="http://schemas.microsoft.com/office/powerpoint/2010/main" val="250942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62E6AFF-C0C2-904A-B911-442FB7FE380E}" type="datetimeFigureOut">
              <a:rPr lang="en-US" smtClean="0"/>
              <a:t>17-May-2022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1915B6-CEE2-9543-B7F7-A526119084E9}" type="slidenum">
              <a:rPr lang="en-US" smtClean="0"/>
              <a:t>‹#›</a:t>
            </a:fld>
            <a:endParaRPr lang="en-US" dirty="0"/>
          </a:p>
        </p:txBody>
      </p:sp>
    </p:spTree>
    <p:extLst>
      <p:ext uri="{BB962C8B-B14F-4D97-AF65-F5344CB8AC3E}">
        <p14:creationId xmlns:p14="http://schemas.microsoft.com/office/powerpoint/2010/main" val="687594737"/>
      </p:ext>
    </p:extLst>
  </p:cSld>
  <p:clrMap bg1="lt1" tx1="dk1" bg2="lt2" tx2="dk2" accent1="accent1" accent2="accent2" accent3="accent3" accent4="accent4" accent5="accent5" accent6="accent6" hlink="hlink" folHlink="folHlink"/>
  <p:notesStyle>
    <a:lvl1pPr marL="0" algn="l" defTabSz="1092434" rtl="0" eaLnBrk="1" latinLnBrk="0" hangingPunct="1">
      <a:defRPr sz="1434" kern="1200">
        <a:solidFill>
          <a:schemeClr val="tx1"/>
        </a:solidFill>
        <a:latin typeface="+mn-lt"/>
        <a:ea typeface="+mn-ea"/>
        <a:cs typeface="+mn-cs"/>
      </a:defRPr>
    </a:lvl1pPr>
    <a:lvl2pPr marL="546217" algn="l" defTabSz="1092434" rtl="0" eaLnBrk="1" latinLnBrk="0" hangingPunct="1">
      <a:defRPr sz="1434" kern="1200">
        <a:solidFill>
          <a:schemeClr val="tx1"/>
        </a:solidFill>
        <a:latin typeface="+mn-lt"/>
        <a:ea typeface="+mn-ea"/>
        <a:cs typeface="+mn-cs"/>
      </a:defRPr>
    </a:lvl2pPr>
    <a:lvl3pPr marL="1092434" algn="l" defTabSz="1092434" rtl="0" eaLnBrk="1" latinLnBrk="0" hangingPunct="1">
      <a:defRPr sz="1434" kern="1200">
        <a:solidFill>
          <a:schemeClr val="tx1"/>
        </a:solidFill>
        <a:latin typeface="+mn-lt"/>
        <a:ea typeface="+mn-ea"/>
        <a:cs typeface="+mn-cs"/>
      </a:defRPr>
    </a:lvl3pPr>
    <a:lvl4pPr marL="1638651" algn="l" defTabSz="1092434" rtl="0" eaLnBrk="1" latinLnBrk="0" hangingPunct="1">
      <a:defRPr sz="1434" kern="1200">
        <a:solidFill>
          <a:schemeClr val="tx1"/>
        </a:solidFill>
        <a:latin typeface="+mn-lt"/>
        <a:ea typeface="+mn-ea"/>
        <a:cs typeface="+mn-cs"/>
      </a:defRPr>
    </a:lvl4pPr>
    <a:lvl5pPr marL="2184867" algn="l" defTabSz="1092434" rtl="0" eaLnBrk="1" latinLnBrk="0" hangingPunct="1">
      <a:defRPr sz="1434" kern="1200">
        <a:solidFill>
          <a:schemeClr val="tx1"/>
        </a:solidFill>
        <a:latin typeface="+mn-lt"/>
        <a:ea typeface="+mn-ea"/>
        <a:cs typeface="+mn-cs"/>
      </a:defRPr>
    </a:lvl5pPr>
    <a:lvl6pPr marL="2731084" algn="l" defTabSz="1092434" rtl="0" eaLnBrk="1" latinLnBrk="0" hangingPunct="1">
      <a:defRPr sz="1434" kern="1200">
        <a:solidFill>
          <a:schemeClr val="tx1"/>
        </a:solidFill>
        <a:latin typeface="+mn-lt"/>
        <a:ea typeface="+mn-ea"/>
        <a:cs typeface="+mn-cs"/>
      </a:defRPr>
    </a:lvl6pPr>
    <a:lvl7pPr marL="3277301" algn="l" defTabSz="1092434" rtl="0" eaLnBrk="1" latinLnBrk="0" hangingPunct="1">
      <a:defRPr sz="1434" kern="1200">
        <a:solidFill>
          <a:schemeClr val="tx1"/>
        </a:solidFill>
        <a:latin typeface="+mn-lt"/>
        <a:ea typeface="+mn-ea"/>
        <a:cs typeface="+mn-cs"/>
      </a:defRPr>
    </a:lvl7pPr>
    <a:lvl8pPr marL="3823518" algn="l" defTabSz="1092434" rtl="0" eaLnBrk="1" latinLnBrk="0" hangingPunct="1">
      <a:defRPr sz="1434" kern="1200">
        <a:solidFill>
          <a:schemeClr val="tx1"/>
        </a:solidFill>
        <a:latin typeface="+mn-lt"/>
        <a:ea typeface="+mn-ea"/>
        <a:cs typeface="+mn-cs"/>
      </a:defRPr>
    </a:lvl8pPr>
    <a:lvl9pPr marL="4369735" algn="l" defTabSz="1092434" rtl="0" eaLnBrk="1" latinLnBrk="0" hangingPunct="1">
      <a:defRPr sz="14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solidFill>
                  <a:srgbClr val="FF0000"/>
                </a:solidFill>
              </a:rPr>
              <a:t>**PLEASE NOTE: All Bold text is for the speaker’s use only, not to be read aloud. Thank you for preparing for this presentation.  </a:t>
            </a:r>
          </a:p>
          <a:p>
            <a:r>
              <a:rPr lang="en-US" sz="1500" b="1" dirty="0">
                <a:solidFill>
                  <a:srgbClr val="FF0000"/>
                </a:solidFill>
              </a:rPr>
              <a:t>Some slides in this presentation include *animation.*  You may need to click more than once for all elements to appear.**</a:t>
            </a:r>
            <a:br>
              <a:rPr lang="en-US" sz="1500" dirty="0"/>
            </a:br>
            <a:br>
              <a:rPr lang="en-US" sz="1500" dirty="0"/>
            </a:br>
            <a:r>
              <a:rPr lang="en-US" sz="1500" dirty="0"/>
              <a:t>Thank you for that introduction.  I have the pleasure of speaking with you today about one of Rotary’s most convenient and flexible tools for managing your philanthropy … The Rotary Foundation Donor Advised Fund, commonly referred to as a DAF.</a:t>
            </a:r>
          </a:p>
          <a:p>
            <a:endParaRPr lang="en-US" sz="1500" dirty="0"/>
          </a:p>
          <a:p>
            <a:r>
              <a:rPr lang="en-US" sz="1500" dirty="0"/>
              <a:t>Let me start by saying that it really is … </a:t>
            </a:r>
          </a:p>
          <a:p>
            <a:endParaRPr lang="en-US" sz="1500" dirty="0"/>
          </a:p>
        </p:txBody>
      </p:sp>
      <p:sp>
        <p:nvSpPr>
          <p:cNvPr id="4" name="Slide Number Placeholder 3"/>
          <p:cNvSpPr>
            <a:spLocks noGrp="1"/>
          </p:cNvSpPr>
          <p:nvPr>
            <p:ph type="sldNum" sz="quarter" idx="10"/>
          </p:nvPr>
        </p:nvSpPr>
        <p:spPr/>
        <p:txBody>
          <a:bodyPr/>
          <a:lstStyle/>
          <a:p>
            <a:fld id="{721915B6-CEE2-9543-B7F7-A526119084E9}" type="slidenum">
              <a:rPr lang="en-US" smtClean="0"/>
              <a:t>1</a:t>
            </a:fld>
            <a:endParaRPr lang="en-US" dirty="0"/>
          </a:p>
        </p:txBody>
      </p:sp>
    </p:spTree>
    <p:extLst>
      <p:ext uri="{BB962C8B-B14F-4D97-AF65-F5344CB8AC3E}">
        <p14:creationId xmlns:p14="http://schemas.microsoft.com/office/powerpoint/2010/main" val="292038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If you already have a club or district foundation and feel that this doesn’t apply - think again. </a:t>
            </a:r>
          </a:p>
          <a:p>
            <a:endParaRPr lang="en-US" sz="1500" dirty="0"/>
          </a:p>
          <a:p>
            <a:pPr marL="0" marR="0" lvl="0" indent="0" algn="l" defTabSz="1092434"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highlight>
                  <a:srgbClr val="FFFF00"/>
                </a:highlight>
                <a:latin typeface="+mn-lt"/>
                <a:ea typeface="+mn-ea"/>
                <a:cs typeface="+mn-cs"/>
              </a:rPr>
              <a:t>**Click for animation**</a:t>
            </a:r>
          </a:p>
          <a:p>
            <a:endParaRPr lang="en-US" sz="1500" dirty="0"/>
          </a:p>
          <a:p>
            <a:r>
              <a:rPr lang="en-US" sz="1500" dirty="0"/>
              <a:t>A TRF DAF can make operating your local foundation even easier.   </a:t>
            </a:r>
          </a:p>
          <a:p>
            <a:pPr marL="291179" indent="-291179">
              <a:buFont typeface="Wingdings" pitchFamily="2" charset="2"/>
              <a:buChar char="§"/>
            </a:pPr>
            <a:r>
              <a:rPr lang="en-US" sz="1500" dirty="0"/>
              <a:t>You may be able to eliminate the need to issue receipts, account for the donations in annual tax filings, manage tax preparation</a:t>
            </a:r>
          </a:p>
          <a:p>
            <a:pPr marL="291179" indent="-291179">
              <a:buFont typeface="Wingdings" pitchFamily="2" charset="2"/>
              <a:buChar char="§"/>
            </a:pPr>
            <a:r>
              <a:rPr lang="en-US" sz="1500" dirty="0"/>
              <a:t>You can avoid fiduciary responsibilities related to contributions, accounting, investing, reporting, you get the idea… just easier. </a:t>
            </a:r>
          </a:p>
          <a:p>
            <a:pPr marL="291179" indent="-291179">
              <a:buFont typeface="Wingdings" pitchFamily="2" charset="2"/>
              <a:buChar char="§"/>
            </a:pPr>
            <a:r>
              <a:rPr lang="en-US" sz="1500" dirty="0"/>
              <a:t>You can always recommend grants back to the club foundation as needed to support its charitable projects</a:t>
            </a:r>
          </a:p>
          <a:p>
            <a:pPr marL="291179" indent="-291179">
              <a:buFont typeface="Wingdings" pitchFamily="2" charset="2"/>
              <a:buChar char="§"/>
            </a:pPr>
            <a:endParaRPr lang="en-US" sz="1500" dirty="0"/>
          </a:p>
          <a:p>
            <a:r>
              <a:rPr lang="en-US" sz="1400" b="1" dirty="0"/>
              <a:t>(CLICK TO NEXT SLIDE)</a:t>
            </a:r>
            <a:endParaRPr lang="en-US" b="1" dirty="0"/>
          </a:p>
        </p:txBody>
      </p:sp>
      <p:sp>
        <p:nvSpPr>
          <p:cNvPr id="4" name="Slide Number Placeholder 3"/>
          <p:cNvSpPr>
            <a:spLocks noGrp="1"/>
          </p:cNvSpPr>
          <p:nvPr>
            <p:ph type="sldNum" sz="quarter" idx="10"/>
          </p:nvPr>
        </p:nvSpPr>
        <p:spPr/>
        <p:txBody>
          <a:bodyPr/>
          <a:lstStyle/>
          <a:p>
            <a:fld id="{721915B6-CEE2-9543-B7F7-A526119084E9}" type="slidenum">
              <a:rPr lang="en-US" smtClean="0"/>
              <a:t>10</a:t>
            </a:fld>
            <a:endParaRPr lang="en-US" dirty="0"/>
          </a:p>
        </p:txBody>
      </p:sp>
    </p:spTree>
    <p:extLst>
      <p:ext uri="{BB962C8B-B14F-4D97-AF65-F5344CB8AC3E}">
        <p14:creationId xmlns:p14="http://schemas.microsoft.com/office/powerpoint/2010/main" val="168228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r>
              <a:rPr lang="en-US" sz="1400" b="0" dirty="0"/>
              <a:t>DAF accounts do have some restrictions, which are outlined in the Program Circular.  </a:t>
            </a:r>
            <a:r>
              <a:rPr lang="en-US" sz="1400" b="1" i="0" kern="1200" dirty="0">
                <a:solidFill>
                  <a:schemeClr val="tx1"/>
                </a:solidFill>
                <a:effectLst/>
                <a:highlight>
                  <a:srgbClr val="FFFF00"/>
                </a:highlight>
                <a:latin typeface="+mn-lt"/>
                <a:ea typeface="+mn-ea"/>
                <a:cs typeface="+mn-cs"/>
              </a:rPr>
              <a:t>**Click for animation**</a:t>
            </a:r>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endParaRPr lang="en-US" sz="1400" b="0" dirty="0"/>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r>
              <a:rPr lang="en-US" sz="1400" b="0" dirty="0"/>
              <a:t>Some highlights are:  </a:t>
            </a:r>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endParaRPr lang="en-US" sz="1400" b="0" dirty="0"/>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r>
              <a:rPr lang="en-US" sz="1400" b="0" dirty="0"/>
              <a:t>A</a:t>
            </a:r>
            <a:r>
              <a:rPr lang="en-US" sz="1400" dirty="0"/>
              <a:t>ccount Advisors may not recommend a grant to an individual or for a scholarship earmarked for a particular student. </a:t>
            </a:r>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endParaRPr lang="en-US" sz="1400" dirty="0"/>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r>
              <a:rPr lang="en-US" sz="1400" dirty="0"/>
              <a:t>DAF funds can’t be used to pay for fundraising expenses. Payments to the DAF cannot be split between the cost of an event and the charitable portion of the gift.</a:t>
            </a:r>
            <a:r>
              <a:rPr lang="en-US" sz="1400" dirty="0">
                <a:effectLst/>
              </a:rPr>
              <a:t>  </a:t>
            </a:r>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endParaRPr lang="en-US" sz="1400" dirty="0">
              <a:effectLst/>
            </a:endParaRPr>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r>
              <a:rPr lang="en-US" sz="1400" dirty="0">
                <a:effectLst/>
              </a:rPr>
              <a:t>Have no fear, Rotary has a dedicated DAF Specialist to help you structure gifts to the DAF. </a:t>
            </a:r>
          </a:p>
          <a:p>
            <a:pPr marL="0" marR="0" lvl="0" indent="0" algn="l" defTabSz="1092434"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1092434" rtl="0" eaLnBrk="1" fontAlgn="auto" latinLnBrk="0" hangingPunct="1">
              <a:lnSpc>
                <a:spcPct val="100000"/>
              </a:lnSpc>
              <a:spcBef>
                <a:spcPts val="0"/>
              </a:spcBef>
              <a:spcAft>
                <a:spcPts val="0"/>
              </a:spcAft>
              <a:buClrTx/>
              <a:buSzTx/>
              <a:buFontTx/>
              <a:buNone/>
              <a:tabLst/>
              <a:defRPr/>
            </a:pPr>
            <a:r>
              <a:rPr lang="en-US" sz="1400" b="1" dirty="0"/>
              <a:t>(CLICK TO NEXT SLIDE)</a:t>
            </a:r>
            <a:endParaRPr lang="en-US" b="1" dirty="0"/>
          </a:p>
          <a:p>
            <a:endParaRPr lang="en-US" dirty="0"/>
          </a:p>
        </p:txBody>
      </p:sp>
      <p:sp>
        <p:nvSpPr>
          <p:cNvPr id="4" name="Slide Number Placeholder 3"/>
          <p:cNvSpPr>
            <a:spLocks noGrp="1"/>
          </p:cNvSpPr>
          <p:nvPr>
            <p:ph type="sldNum" sz="quarter" idx="5"/>
          </p:nvPr>
        </p:nvSpPr>
        <p:spPr/>
        <p:txBody>
          <a:bodyPr/>
          <a:lstStyle/>
          <a:p>
            <a:fld id="{721915B6-CEE2-9543-B7F7-A526119084E9}" type="slidenum">
              <a:rPr lang="en-US" smtClean="0"/>
              <a:t>11</a:t>
            </a:fld>
            <a:endParaRPr lang="en-US" dirty="0"/>
          </a:p>
        </p:txBody>
      </p:sp>
    </p:spTree>
    <p:extLst>
      <p:ext uri="{BB962C8B-B14F-4D97-AF65-F5344CB8AC3E}">
        <p14:creationId xmlns:p14="http://schemas.microsoft.com/office/powerpoint/2010/main" val="374663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There are also accounts for individuals, so you have the benefits of a family foundation, without the hassles of operating one! </a:t>
            </a:r>
          </a:p>
          <a:p>
            <a:endParaRPr lang="en-US" sz="1500" dirty="0"/>
          </a:p>
          <a:p>
            <a:pPr marL="0" marR="0" lvl="0" indent="0" algn="l" defTabSz="1092434" rtl="0" eaLnBrk="1" fontAlgn="auto" latinLnBrk="0" hangingPunct="1">
              <a:lnSpc>
                <a:spcPct val="100000"/>
              </a:lnSpc>
              <a:spcBef>
                <a:spcPts val="0"/>
              </a:spcBef>
              <a:spcAft>
                <a:spcPts val="0"/>
              </a:spcAft>
              <a:buClrTx/>
              <a:buSzTx/>
              <a:buFontTx/>
              <a:buNone/>
              <a:tabLst/>
              <a:defRPr/>
            </a:pPr>
            <a:r>
              <a:rPr lang="en-US" sz="1500" dirty="0"/>
              <a:t>To really understand the benefits of an individual or family account, it might be better to explain the many ways that it makes philanthropy easier.</a:t>
            </a:r>
          </a:p>
          <a:p>
            <a:pPr marL="0" marR="0" lvl="0" indent="0" algn="l" defTabSz="1092434" rtl="0" eaLnBrk="1" fontAlgn="auto" latinLnBrk="0" hangingPunct="1">
              <a:lnSpc>
                <a:spcPct val="100000"/>
              </a:lnSpc>
              <a:spcBef>
                <a:spcPts val="0"/>
              </a:spcBef>
              <a:spcAft>
                <a:spcPts val="0"/>
              </a:spcAft>
              <a:buClrTx/>
              <a:buSzTx/>
              <a:buFontTx/>
              <a:buNone/>
              <a:tabLst/>
              <a:defRPr/>
            </a:pPr>
            <a:endParaRPr lang="en-US" sz="1500" dirty="0"/>
          </a:p>
          <a:p>
            <a:r>
              <a:rPr lang="en-US" sz="1400" b="1" dirty="0"/>
              <a:t>(CLICK TO NEXT SLIDE)</a:t>
            </a:r>
            <a:endParaRPr lang="en-US" b="1" dirty="0"/>
          </a:p>
        </p:txBody>
      </p:sp>
      <p:sp>
        <p:nvSpPr>
          <p:cNvPr id="4" name="Slide Number Placeholder 3"/>
          <p:cNvSpPr>
            <a:spLocks noGrp="1"/>
          </p:cNvSpPr>
          <p:nvPr>
            <p:ph type="sldNum" sz="quarter" idx="10"/>
          </p:nvPr>
        </p:nvSpPr>
        <p:spPr/>
        <p:txBody>
          <a:bodyPr/>
          <a:lstStyle/>
          <a:p>
            <a:fld id="{721915B6-CEE2-9543-B7F7-A526119084E9}" type="slidenum">
              <a:rPr lang="en-US" smtClean="0"/>
              <a:t>12</a:t>
            </a:fld>
            <a:endParaRPr lang="en-US" dirty="0"/>
          </a:p>
        </p:txBody>
      </p:sp>
    </p:spTree>
    <p:extLst>
      <p:ext uri="{BB962C8B-B14F-4D97-AF65-F5344CB8AC3E}">
        <p14:creationId xmlns:p14="http://schemas.microsoft.com/office/powerpoint/2010/main" val="59447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r>
              <a:rPr lang="en-US" sz="1600" b="1" i="0" kern="1200" dirty="0">
                <a:solidFill>
                  <a:schemeClr val="tx1"/>
                </a:solidFill>
                <a:effectLst/>
                <a:highlight>
                  <a:srgbClr val="FFFF00"/>
                </a:highlight>
                <a:latin typeface="+mn-lt"/>
                <a:ea typeface="+mn-ea"/>
                <a:cs typeface="+mn-cs"/>
              </a:rPr>
              <a:t>**Click for animation**</a:t>
            </a:r>
          </a:p>
          <a:p>
            <a:pPr marL="291179" indent="-291179">
              <a:buFont typeface="Wingdings" pitchFamily="2" charset="2"/>
              <a:buChar char="§"/>
            </a:pPr>
            <a:endParaRPr lang="en-US" sz="1500" b="0" dirty="0"/>
          </a:p>
          <a:p>
            <a:pPr marL="291179" indent="-291179">
              <a:buFont typeface="Arial" panose="020B0604020202020204" pitchFamily="34" charset="0"/>
              <a:buChar char="•"/>
            </a:pPr>
            <a:r>
              <a:rPr lang="en-US" sz="1500" b="0" dirty="0"/>
              <a:t>Make lump sum year-end gifts to the account to maximize tax benefits then take as much time as you need to recommend grants to your favorite charities.</a:t>
            </a:r>
          </a:p>
          <a:p>
            <a:pPr marL="291179" indent="-291179">
              <a:buFont typeface="Arial" panose="020B0604020202020204" pitchFamily="34" charset="0"/>
              <a:buChar char="•"/>
            </a:pPr>
            <a:endParaRPr lang="en-US" sz="1500" b="0" dirty="0"/>
          </a:p>
          <a:p>
            <a:pPr marL="291179" indent="-291179">
              <a:buFont typeface="Arial" panose="020B0604020202020204" pitchFamily="34" charset="0"/>
              <a:buChar char="•"/>
            </a:pPr>
            <a:r>
              <a:rPr lang="en-US" sz="1500" b="0" dirty="0"/>
              <a:t>Make one transfer of securities to the account</a:t>
            </a:r>
            <a:r>
              <a:rPr lang="en-US" sz="1500" dirty="0"/>
              <a:t>, instead of making multiple smaller transfers to multiple charities, that may not have a streamlined process.</a:t>
            </a:r>
          </a:p>
          <a:p>
            <a:pPr marL="291179" indent="-291179">
              <a:buFont typeface="Arial" panose="020B0604020202020204" pitchFamily="34" charset="0"/>
              <a:buChar char="•"/>
            </a:pPr>
            <a:endParaRPr lang="en-US" sz="1500" b="1" dirty="0"/>
          </a:p>
          <a:p>
            <a:pPr marL="291179" indent="-291179">
              <a:buFont typeface="Arial" panose="020B0604020202020204" pitchFamily="34" charset="0"/>
              <a:buChar char="•"/>
            </a:pPr>
            <a:r>
              <a:rPr lang="en-US" sz="1500" b="0" dirty="0"/>
              <a:t>Access your account on-line, any time o</a:t>
            </a:r>
            <a:r>
              <a:rPr lang="en-US" sz="1500" dirty="0"/>
              <a:t>f day or night.</a:t>
            </a:r>
          </a:p>
          <a:p>
            <a:pPr marL="291179" indent="-291179">
              <a:buFont typeface="Arial" panose="020B0604020202020204" pitchFamily="34" charset="0"/>
              <a:buChar char="•"/>
            </a:pPr>
            <a:endParaRPr lang="en-US" sz="1500" dirty="0"/>
          </a:p>
          <a:p>
            <a:pPr marL="291179" indent="-291179">
              <a:buFont typeface="Arial" panose="020B0604020202020204" pitchFamily="34" charset="0"/>
              <a:buChar char="•"/>
            </a:pPr>
            <a:r>
              <a:rPr lang="en-US" sz="1500" dirty="0"/>
              <a:t>If you’re planning to retire in a few years and want to </a:t>
            </a:r>
            <a:r>
              <a:rPr lang="en-US" sz="1500" b="0" dirty="0"/>
              <a:t>maximize tax deductions </a:t>
            </a:r>
            <a:r>
              <a:rPr lang="en-US" sz="1500" dirty="0"/>
              <a:t>while you’re still in a taxable income bracket, you can make donations to the account now and recommend grants throughout your retirement years.  </a:t>
            </a:r>
          </a:p>
          <a:p>
            <a:pPr marL="291179" indent="-291179">
              <a:buFont typeface="Arial" panose="020B0604020202020204" pitchFamily="34" charset="0"/>
              <a:buChar char="•"/>
            </a:pPr>
            <a:endParaRPr lang="en-US" sz="1500" dirty="0"/>
          </a:p>
          <a:p>
            <a:pPr marL="291179" indent="-291179">
              <a:buFont typeface="Arial" panose="020B0604020202020204" pitchFamily="34" charset="0"/>
              <a:buChar char="•"/>
            </a:pPr>
            <a:r>
              <a:rPr lang="en-US" sz="1500" dirty="0"/>
              <a:t>Concerned about anonymity? You can send all or any of your grants </a:t>
            </a:r>
            <a:r>
              <a:rPr lang="en-US" sz="1500" b="0" dirty="0"/>
              <a:t>anonymously thro</a:t>
            </a:r>
            <a:r>
              <a:rPr lang="en-US" sz="1500" dirty="0"/>
              <a:t>ugh a TRF DAF. </a:t>
            </a:r>
          </a:p>
          <a:p>
            <a:pPr marL="291179" indent="-291179">
              <a:buFont typeface="Wingdings" pitchFamily="2" charset="2"/>
              <a:buChar char="§"/>
            </a:pPr>
            <a:endParaRPr lang="en-US" sz="1500" dirty="0"/>
          </a:p>
          <a:p>
            <a:r>
              <a:rPr lang="en-US" sz="1500" b="1" dirty="0"/>
              <a:t>(CLICK TO NEXT SLIDE)</a:t>
            </a:r>
            <a:endParaRPr lang="en-US" sz="1600" b="1" dirty="0"/>
          </a:p>
          <a:p>
            <a:endParaRPr lang="en-US" dirty="0"/>
          </a:p>
        </p:txBody>
      </p:sp>
      <p:sp>
        <p:nvSpPr>
          <p:cNvPr id="4" name="Slide Number Placeholder 3"/>
          <p:cNvSpPr>
            <a:spLocks noGrp="1"/>
          </p:cNvSpPr>
          <p:nvPr>
            <p:ph type="sldNum" sz="quarter" idx="10"/>
          </p:nvPr>
        </p:nvSpPr>
        <p:spPr/>
        <p:txBody>
          <a:bodyPr/>
          <a:lstStyle/>
          <a:p>
            <a:fld id="{721915B6-CEE2-9543-B7F7-A526119084E9}" type="slidenum">
              <a:rPr lang="en-US" smtClean="0"/>
              <a:t>13</a:t>
            </a:fld>
            <a:endParaRPr lang="en-US" dirty="0"/>
          </a:p>
        </p:txBody>
      </p:sp>
    </p:spTree>
    <p:extLst>
      <p:ext uri="{BB962C8B-B14F-4D97-AF65-F5344CB8AC3E}">
        <p14:creationId xmlns:p14="http://schemas.microsoft.com/office/powerpoint/2010/main" val="319282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24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kern="1200" dirty="0">
                <a:solidFill>
                  <a:schemeClr val="tx1"/>
                </a:solidFill>
                <a:effectLst/>
                <a:highlight>
                  <a:srgbClr val="FFFF00"/>
                </a:highlight>
                <a:latin typeface="+mn-lt"/>
                <a:ea typeface="+mn-ea"/>
                <a:cs typeface="+mn-cs"/>
              </a:rPr>
              <a:t>**Click for animation**</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Easily support TRF programs with a minimum yearly grant of $250 to the Annual Fund</a:t>
            </a:r>
          </a:p>
          <a:p>
            <a:pPr marL="285750" indent="-285750">
              <a:buFont typeface="Arial" panose="020B0604020202020204" pitchFamily="34" charset="0"/>
              <a:buChar char="•"/>
            </a:pPr>
            <a:endParaRPr lang="en-US" sz="1600" dirty="0"/>
          </a:p>
          <a:p>
            <a:pPr marL="291179" indent="-291179">
              <a:buFont typeface="Arial" panose="020B0604020202020204" pitchFamily="34" charset="0"/>
              <a:buChar char="•"/>
            </a:pPr>
            <a:r>
              <a:rPr lang="en-US" sz="1600" dirty="0"/>
              <a:t>Benefactor or Bequest Society recognition when the account is opened </a:t>
            </a:r>
          </a:p>
          <a:p>
            <a:pPr marL="291179" indent="-291179">
              <a:buFont typeface="Arial" panose="020B0604020202020204" pitchFamily="34" charset="0"/>
              <a:buChar char="•"/>
            </a:pPr>
            <a:endParaRPr lang="en-US" sz="1600" dirty="0"/>
          </a:p>
          <a:p>
            <a:pPr marL="291179" indent="-291179">
              <a:buFont typeface="Arial" panose="020B0604020202020204" pitchFamily="34" charset="0"/>
              <a:buChar char="•"/>
            </a:pPr>
            <a:r>
              <a:rPr lang="en-US" sz="1600" dirty="0"/>
              <a:t>Paul Harris Fellow and Major Donor Recognition for grants from the DAF to TRF</a:t>
            </a:r>
          </a:p>
          <a:p>
            <a:pPr marL="0" indent="0">
              <a:buFont typeface="Arial" panose="020B0604020202020204" pitchFamily="34" charset="0"/>
              <a:buNone/>
            </a:pPr>
            <a:endParaRPr lang="en-US" sz="1600" dirty="0"/>
          </a:p>
          <a:p>
            <a:r>
              <a:rPr lang="en-US" sz="1600" b="1" dirty="0"/>
              <a:t>(CLICK TO NEXT SLIDE)</a:t>
            </a:r>
          </a:p>
          <a:p>
            <a:r>
              <a:rPr lang="en-US" sz="1600" dirty="0"/>
              <a:t> </a:t>
            </a:r>
          </a:p>
          <a:p>
            <a:endParaRPr lang="en-US" dirty="0"/>
          </a:p>
        </p:txBody>
      </p:sp>
      <p:sp>
        <p:nvSpPr>
          <p:cNvPr id="4" name="Slide Number Placeholder 3"/>
          <p:cNvSpPr>
            <a:spLocks noGrp="1"/>
          </p:cNvSpPr>
          <p:nvPr>
            <p:ph type="sldNum" sz="quarter" idx="10"/>
          </p:nvPr>
        </p:nvSpPr>
        <p:spPr/>
        <p:txBody>
          <a:bodyPr/>
          <a:lstStyle/>
          <a:p>
            <a:fld id="{721915B6-CEE2-9543-B7F7-A526119084E9}" type="slidenum">
              <a:rPr lang="en-US" smtClean="0"/>
              <a:t>14</a:t>
            </a:fld>
            <a:endParaRPr lang="en-US" dirty="0"/>
          </a:p>
        </p:txBody>
      </p:sp>
    </p:spTree>
    <p:extLst>
      <p:ext uri="{BB962C8B-B14F-4D97-AF65-F5344CB8AC3E}">
        <p14:creationId xmlns:p14="http://schemas.microsoft.com/office/powerpoint/2010/main" val="3041341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24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kern="1200" dirty="0">
                <a:solidFill>
                  <a:schemeClr val="tx1"/>
                </a:solidFill>
                <a:effectLst/>
                <a:highlight>
                  <a:srgbClr val="FFFF00"/>
                </a:highlight>
                <a:latin typeface="+mn-lt"/>
                <a:ea typeface="+mn-ea"/>
                <a:cs typeface="+mn-cs"/>
              </a:rPr>
              <a:t>**Click for animation**</a:t>
            </a:r>
          </a:p>
          <a:p>
            <a:pPr marL="291179" marR="0" lvl="0" indent="-291179" algn="l" defTabSz="10924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91179" marR="0" lvl="0" indent="-291179" algn="l" defTabSz="10924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Reduce your potential estate taxes </a:t>
            </a:r>
          </a:p>
          <a:p>
            <a:pPr marL="0" marR="0" lvl="0" indent="0" algn="l" defTabSz="10924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291179" indent="-291179">
              <a:buFont typeface="Arial" panose="020B0604020202020204" pitchFamily="34" charset="0"/>
              <a:buChar char="•"/>
            </a:pPr>
            <a:r>
              <a:rPr lang="en-US" sz="1600" dirty="0"/>
              <a:t>Leave a personal legacy to the Endowment Fund: </a:t>
            </a:r>
          </a:p>
          <a:p>
            <a:pPr lvl="1"/>
            <a:r>
              <a:rPr lang="en-US" sz="1600" dirty="0"/>
              <a:t>- Half (or more) of the funds left in the account when the surviving spouse passes away will be transferred to Rotary’s Endowment.</a:t>
            </a:r>
          </a:p>
          <a:p>
            <a:pPr lvl="1"/>
            <a:r>
              <a:rPr lang="en-US" sz="1600" dirty="0"/>
              <a:t>- Remaining funds may be designated for another charity.</a:t>
            </a:r>
          </a:p>
          <a:p>
            <a:pPr lvl="1"/>
            <a:endParaRPr lang="en-US" sz="1600" dirty="0"/>
          </a:p>
          <a:p>
            <a:pPr marL="291179" marR="0" lvl="0" indent="-291179" algn="l" defTabSz="10924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Establish an account for children or grandchildren so they regularly research and engage in charitable activities. </a:t>
            </a:r>
          </a:p>
          <a:p>
            <a:pPr marL="0" marR="0" lvl="0" indent="0" algn="l" defTabSz="10924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285750" marR="0" lvl="0" indent="-285750" algn="l" defTabSz="10924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Name children as successors if the balance of the account is $150,000 or more before the transfer to the Endowment Fund.</a:t>
            </a:r>
            <a:br>
              <a:rPr lang="en-US" sz="1600" dirty="0"/>
            </a:br>
            <a:endParaRPr lang="en-US" sz="1600" dirty="0"/>
          </a:p>
          <a:p>
            <a:br>
              <a:rPr lang="en-US" sz="1600" dirty="0"/>
            </a:br>
            <a:r>
              <a:rPr lang="en-US" sz="1600" b="1" dirty="0"/>
              <a:t>(CLICK TO NEXT SLIDE)</a:t>
            </a:r>
          </a:p>
          <a:p>
            <a:r>
              <a:rPr lang="en-US" sz="1600" dirty="0"/>
              <a:t> </a:t>
            </a:r>
          </a:p>
          <a:p>
            <a:endParaRPr lang="en-US" dirty="0"/>
          </a:p>
        </p:txBody>
      </p:sp>
      <p:sp>
        <p:nvSpPr>
          <p:cNvPr id="4" name="Slide Number Placeholder 3"/>
          <p:cNvSpPr>
            <a:spLocks noGrp="1"/>
          </p:cNvSpPr>
          <p:nvPr>
            <p:ph type="sldNum" sz="quarter" idx="10"/>
          </p:nvPr>
        </p:nvSpPr>
        <p:spPr/>
        <p:txBody>
          <a:bodyPr/>
          <a:lstStyle/>
          <a:p>
            <a:fld id="{721915B6-CEE2-9543-B7F7-A526119084E9}" type="slidenum">
              <a:rPr lang="en-US" smtClean="0"/>
              <a:t>15</a:t>
            </a:fld>
            <a:endParaRPr lang="en-US" dirty="0"/>
          </a:p>
        </p:txBody>
      </p:sp>
    </p:spTree>
    <p:extLst>
      <p:ext uri="{BB962C8B-B14F-4D97-AF65-F5344CB8AC3E}">
        <p14:creationId xmlns:p14="http://schemas.microsoft.com/office/powerpoint/2010/main" val="212473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13190" rtl="0" eaLnBrk="1" fontAlgn="auto" latinLnBrk="0" hangingPunct="1">
              <a:lnSpc>
                <a:spcPct val="100000"/>
              </a:lnSpc>
              <a:spcBef>
                <a:spcPts val="0"/>
              </a:spcBef>
              <a:spcAft>
                <a:spcPts val="0"/>
              </a:spcAft>
              <a:buClrTx/>
              <a:buSzTx/>
              <a:buFontTx/>
              <a:buNone/>
              <a:tabLst/>
              <a:defRPr/>
            </a:pPr>
            <a:r>
              <a:rPr lang="en-US" sz="1500" dirty="0"/>
              <a:t>In summary, </a:t>
            </a:r>
            <a:r>
              <a:rPr lang="en-US" sz="1500" b="0" dirty="0"/>
              <a:t>Give a gift, Let it grow, Make a difference</a:t>
            </a:r>
          </a:p>
          <a:p>
            <a:endParaRPr lang="en-US" sz="1500" dirty="0"/>
          </a:p>
          <a:p>
            <a:pPr marL="0" marR="0" lvl="0" indent="0" algn="l" defTabSz="1092434" rtl="0" eaLnBrk="1" fontAlgn="auto" latinLnBrk="0" hangingPunct="1">
              <a:lnSpc>
                <a:spcPct val="100000"/>
              </a:lnSpc>
              <a:spcBef>
                <a:spcPts val="0"/>
              </a:spcBef>
              <a:spcAft>
                <a:spcPts val="0"/>
              </a:spcAft>
              <a:buClrTx/>
              <a:buSzTx/>
              <a:buFontTx/>
              <a:buNone/>
              <a:tabLst/>
              <a:defRPr/>
            </a:pPr>
            <a:r>
              <a:rPr lang="en-US" sz="1500" dirty="0"/>
              <a:t>As you can see, the tax benefits, low fees, minimal administrative burden, and flexibility of The Rotary Foundation Donor Advised Fund make it easy to imagine how you can maximize your philanthropy.   It really is ….</a:t>
            </a:r>
          </a:p>
          <a:p>
            <a:pPr marL="0" marR="0" lvl="0" indent="0" algn="l" defTabSz="1092434" rtl="0" eaLnBrk="1" fontAlgn="auto" latinLnBrk="0" hangingPunct="1">
              <a:lnSpc>
                <a:spcPct val="100000"/>
              </a:lnSpc>
              <a:spcBef>
                <a:spcPts val="0"/>
              </a:spcBef>
              <a:spcAft>
                <a:spcPts val="0"/>
              </a:spcAft>
              <a:buClrTx/>
              <a:buSzTx/>
              <a:buFontTx/>
              <a:buNone/>
              <a:tabLst/>
              <a:defRPr/>
            </a:pPr>
            <a:endParaRPr lang="en-US" sz="1500" dirty="0"/>
          </a:p>
          <a:p>
            <a:pPr marL="0" marR="0" lvl="0" indent="0" algn="l" defTabSz="1092434" rtl="0" eaLnBrk="1" fontAlgn="auto" latinLnBrk="0" hangingPunct="1">
              <a:lnSpc>
                <a:spcPct val="100000"/>
              </a:lnSpc>
              <a:spcBef>
                <a:spcPts val="0"/>
              </a:spcBef>
              <a:spcAft>
                <a:spcPts val="0"/>
              </a:spcAft>
              <a:buClrTx/>
              <a:buSzTx/>
              <a:buFontTx/>
              <a:buNone/>
              <a:tabLst/>
              <a:defRPr/>
            </a:pPr>
            <a:r>
              <a:rPr lang="en-US" sz="1500" b="1" dirty="0"/>
              <a:t>(CLICK TO NEXT SLIDE)</a:t>
            </a:r>
            <a:endParaRPr lang="en-US" sz="1600" b="1" dirty="0"/>
          </a:p>
          <a:p>
            <a:pPr marL="0" marR="0" lvl="0" indent="0" algn="l" defTabSz="1092434" rtl="0" eaLnBrk="1" fontAlgn="auto" latinLnBrk="0" hangingPunct="1">
              <a:lnSpc>
                <a:spcPct val="100000"/>
              </a:lnSpc>
              <a:spcBef>
                <a:spcPts val="0"/>
              </a:spcBef>
              <a:spcAft>
                <a:spcPts val="0"/>
              </a:spcAft>
              <a:buClrTx/>
              <a:buSzTx/>
              <a:buFontTx/>
              <a:buNone/>
              <a:tabLst/>
              <a:defRPr/>
            </a:pPr>
            <a:endParaRPr lang="en-US" sz="1500" dirty="0"/>
          </a:p>
          <a:p>
            <a:endParaRPr lang="en-US" sz="1500" dirty="0"/>
          </a:p>
        </p:txBody>
      </p:sp>
      <p:sp>
        <p:nvSpPr>
          <p:cNvPr id="4" name="Slide Number Placeholder 3"/>
          <p:cNvSpPr>
            <a:spLocks noGrp="1"/>
          </p:cNvSpPr>
          <p:nvPr>
            <p:ph type="sldNum" sz="quarter" idx="10"/>
          </p:nvPr>
        </p:nvSpPr>
        <p:spPr/>
        <p:txBody>
          <a:bodyPr/>
          <a:lstStyle/>
          <a:p>
            <a:fld id="{721915B6-CEE2-9543-B7F7-A526119084E9}" type="slidenum">
              <a:rPr lang="en-US" smtClean="0"/>
              <a:t>16</a:t>
            </a:fld>
            <a:endParaRPr lang="en-US" dirty="0"/>
          </a:p>
        </p:txBody>
      </p:sp>
    </p:spTree>
    <p:extLst>
      <p:ext uri="{BB962C8B-B14F-4D97-AF65-F5344CB8AC3E}">
        <p14:creationId xmlns:p14="http://schemas.microsoft.com/office/powerpoint/2010/main" val="3451055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3190">
              <a:defRPr/>
            </a:pPr>
            <a:r>
              <a:rPr lang="en-US" sz="1600" dirty="0"/>
              <a:t>Easy as Pie!  </a:t>
            </a:r>
            <a:r>
              <a:rPr lang="en-US" sz="1600" dirty="0">
                <a:sym typeface="Wingdings" panose="05000000000000000000" pitchFamily="2" charset="2"/>
              </a:rPr>
              <a:t> </a:t>
            </a:r>
          </a:p>
          <a:p>
            <a:pPr defTabSz="1113190">
              <a:defRPr/>
            </a:pPr>
            <a:endParaRPr lang="en-US" sz="1600" b="1" dirty="0">
              <a:sym typeface="Wingdings" panose="05000000000000000000" pitchFamily="2" charset="2"/>
            </a:endParaRPr>
          </a:p>
          <a:p>
            <a:r>
              <a:rPr lang="en-US" sz="1600" b="1" dirty="0"/>
              <a:t>(CLICK TO NEXT SLIDE)</a:t>
            </a:r>
          </a:p>
        </p:txBody>
      </p:sp>
      <p:sp>
        <p:nvSpPr>
          <p:cNvPr id="4" name="Slide Number Placeholder 3"/>
          <p:cNvSpPr>
            <a:spLocks noGrp="1"/>
          </p:cNvSpPr>
          <p:nvPr>
            <p:ph type="sldNum" sz="quarter" idx="10"/>
          </p:nvPr>
        </p:nvSpPr>
        <p:spPr/>
        <p:txBody>
          <a:bodyPr/>
          <a:lstStyle/>
          <a:p>
            <a:fld id="{721915B6-CEE2-9543-B7F7-A526119084E9}" type="slidenum">
              <a:rPr lang="en-US" smtClean="0"/>
              <a:t>17</a:t>
            </a:fld>
            <a:endParaRPr lang="en-US" dirty="0"/>
          </a:p>
        </p:txBody>
      </p:sp>
    </p:spTree>
    <p:extLst>
      <p:ext uri="{BB962C8B-B14F-4D97-AF65-F5344CB8AC3E}">
        <p14:creationId xmlns:p14="http://schemas.microsoft.com/office/powerpoint/2010/main" val="132526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3190">
              <a:defRPr/>
            </a:pPr>
            <a:r>
              <a:rPr lang="en-US" sz="1500" dirty="0"/>
              <a:t>Do we have any questions about the TRF DAF program? </a:t>
            </a:r>
          </a:p>
          <a:p>
            <a:pPr defTabSz="1113190">
              <a:defRPr/>
            </a:pPr>
            <a:endParaRPr lang="en-US" sz="1500" dirty="0"/>
          </a:p>
          <a:p>
            <a:pPr defTabSz="1113190">
              <a:defRPr/>
            </a:pPr>
            <a:r>
              <a:rPr lang="en-US" sz="1500" dirty="0"/>
              <a:t>… </a:t>
            </a:r>
            <a:r>
              <a:rPr lang="en-US" sz="1500" b="1" dirty="0"/>
              <a:t>[take questions that benefit the </a:t>
            </a:r>
            <a:r>
              <a:rPr lang="en-US" sz="1500" b="1"/>
              <a:t>entire group, </a:t>
            </a:r>
            <a:r>
              <a:rPr lang="en-US" sz="1500" b="1" dirty="0"/>
              <a:t>defer any personal questions or concerns </a:t>
            </a:r>
            <a:r>
              <a:rPr lang="en-US" sz="1500" b="1"/>
              <a:t>to afterward]</a:t>
            </a:r>
            <a:endParaRPr lang="en-US" sz="1500" b="1" dirty="0"/>
          </a:p>
          <a:p>
            <a:pPr defTabSz="1113190">
              <a:defRPr/>
            </a:pPr>
            <a:endParaRPr lang="en-US" sz="1500" dirty="0"/>
          </a:p>
          <a:p>
            <a:pPr defTabSz="1113190">
              <a:defRPr/>
            </a:pPr>
            <a:r>
              <a:rPr lang="en-US" sz="1500" dirty="0"/>
              <a:t>Thanks for those great questions!</a:t>
            </a:r>
          </a:p>
          <a:p>
            <a:pPr defTabSz="1113190">
              <a:defRPr/>
            </a:pPr>
            <a:endParaRPr lang="en-US" sz="1500" dirty="0"/>
          </a:p>
          <a:p>
            <a:pPr defTabSz="1113190">
              <a:defRPr/>
            </a:pPr>
            <a:r>
              <a:rPr lang="en-US" sz="1500" dirty="0"/>
              <a:t>If you’re interested in a Donor Advised Fund, please feel free to talk to me or Rotary’s dedicated Donor Advised Fund Specialist whose information is on the screen.</a:t>
            </a:r>
          </a:p>
          <a:p>
            <a:pPr defTabSz="1113190">
              <a:defRPr/>
            </a:pPr>
            <a:endParaRPr lang="en-US" sz="1500" dirty="0"/>
          </a:p>
          <a:p>
            <a:r>
              <a:rPr lang="en-US" sz="1500" dirty="0"/>
              <a:t>There are some limitations to operating a Donor Advised Fund, so MacKenzie or a member of the Planned Giving Team will have a personal conversation with you about how you’d like to use the DAF to make sure it suits your needs. </a:t>
            </a:r>
          </a:p>
          <a:p>
            <a:pPr marL="0" marR="0" lvl="0" indent="0" algn="l" defTabSz="1092434" rtl="0" eaLnBrk="1" fontAlgn="auto" latinLnBrk="0" hangingPunct="1">
              <a:lnSpc>
                <a:spcPct val="100000"/>
              </a:lnSpc>
              <a:spcBef>
                <a:spcPts val="0"/>
              </a:spcBef>
              <a:spcAft>
                <a:spcPts val="0"/>
              </a:spcAft>
              <a:buClrTx/>
              <a:buSzTx/>
              <a:buFontTx/>
              <a:buNone/>
              <a:tabLst/>
              <a:defRPr/>
            </a:pPr>
            <a:endParaRPr lang="en-US" sz="1500" dirty="0"/>
          </a:p>
          <a:p>
            <a:pPr marL="0" marR="0" lvl="0" indent="0" algn="l" defTabSz="1092434" rtl="0" eaLnBrk="1" fontAlgn="auto" latinLnBrk="0" hangingPunct="1">
              <a:lnSpc>
                <a:spcPct val="100000"/>
              </a:lnSpc>
              <a:spcBef>
                <a:spcPts val="0"/>
              </a:spcBef>
              <a:spcAft>
                <a:spcPts val="0"/>
              </a:spcAft>
              <a:buClrTx/>
              <a:buSzTx/>
              <a:buFontTx/>
              <a:buNone/>
              <a:tabLst/>
              <a:defRPr/>
            </a:pPr>
            <a:r>
              <a:rPr lang="en-US" sz="1500" dirty="0"/>
              <a:t>As with any gift to charity, we recommend that you work with your personal financial and tax advisors. </a:t>
            </a:r>
          </a:p>
          <a:p>
            <a:endParaRPr lang="en-US" sz="1500" dirty="0"/>
          </a:p>
          <a:p>
            <a:pPr marL="0" marR="0" lvl="0" indent="0" algn="l" defTabSz="1113190" rtl="0" eaLnBrk="1" fontAlgn="auto" latinLnBrk="0" hangingPunct="1">
              <a:lnSpc>
                <a:spcPct val="100000"/>
              </a:lnSpc>
              <a:spcBef>
                <a:spcPts val="0"/>
              </a:spcBef>
              <a:spcAft>
                <a:spcPts val="0"/>
              </a:spcAft>
              <a:buClrTx/>
              <a:buSzTx/>
              <a:buFontTx/>
              <a:buNone/>
              <a:tabLst/>
              <a:defRPr/>
            </a:pPr>
            <a:r>
              <a:rPr lang="en-US" sz="1600" b="0" dirty="0">
                <a:sym typeface="Wingdings" panose="05000000000000000000" pitchFamily="2" charset="2"/>
              </a:rPr>
              <a:t>Thank you.  I look forward to working with you as you explore ways The Rotary Foundation can partner in your philanthropy. </a:t>
            </a:r>
          </a:p>
          <a:p>
            <a:pPr marL="0" marR="0" lvl="0" indent="0" algn="l" defTabSz="1113190" rtl="0" eaLnBrk="1" fontAlgn="auto" latinLnBrk="0" hangingPunct="1">
              <a:lnSpc>
                <a:spcPct val="100000"/>
              </a:lnSpc>
              <a:spcBef>
                <a:spcPts val="0"/>
              </a:spcBef>
              <a:spcAft>
                <a:spcPts val="0"/>
              </a:spcAft>
              <a:buClrTx/>
              <a:buSzTx/>
              <a:buFontTx/>
              <a:buNone/>
              <a:tabLst/>
              <a:defRPr/>
            </a:pPr>
            <a:endParaRPr lang="en-US" sz="1600" b="1" dirty="0">
              <a:sym typeface="Wingdings" panose="05000000000000000000" pitchFamily="2" charset="2"/>
            </a:endParaRPr>
          </a:p>
          <a:p>
            <a:pPr marL="0" marR="0" lvl="0" indent="0" algn="l" defTabSz="1113190" rtl="0" eaLnBrk="1" fontAlgn="auto" latinLnBrk="0" hangingPunct="1">
              <a:lnSpc>
                <a:spcPct val="100000"/>
              </a:lnSpc>
              <a:spcBef>
                <a:spcPts val="0"/>
              </a:spcBef>
              <a:spcAft>
                <a:spcPts val="0"/>
              </a:spcAft>
              <a:buClrTx/>
              <a:buSzTx/>
              <a:buFontTx/>
              <a:buNone/>
              <a:tabLst/>
              <a:defRPr/>
            </a:pPr>
            <a:r>
              <a:rPr lang="en-US" sz="1600" b="1" dirty="0">
                <a:sym typeface="Wingdings" panose="05000000000000000000" pitchFamily="2" charset="2"/>
              </a:rPr>
              <a:t>(END)</a:t>
            </a:r>
            <a:endParaRPr lang="en-US" sz="1800" b="1" dirty="0"/>
          </a:p>
        </p:txBody>
      </p:sp>
      <p:sp>
        <p:nvSpPr>
          <p:cNvPr id="4" name="Slide Number Placeholder 3"/>
          <p:cNvSpPr>
            <a:spLocks noGrp="1"/>
          </p:cNvSpPr>
          <p:nvPr>
            <p:ph type="sldNum" sz="quarter" idx="10"/>
          </p:nvPr>
        </p:nvSpPr>
        <p:spPr/>
        <p:txBody>
          <a:bodyPr/>
          <a:lstStyle/>
          <a:p>
            <a:fld id="{721915B6-CEE2-9543-B7F7-A526119084E9}" type="slidenum">
              <a:rPr lang="en-US" smtClean="0"/>
              <a:t>18</a:t>
            </a:fld>
            <a:endParaRPr lang="en-US" dirty="0"/>
          </a:p>
        </p:txBody>
      </p:sp>
    </p:spTree>
    <p:extLst>
      <p:ext uri="{BB962C8B-B14F-4D97-AF65-F5344CB8AC3E}">
        <p14:creationId xmlns:p14="http://schemas.microsoft.com/office/powerpoint/2010/main" val="135103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3190">
              <a:defRPr/>
            </a:pPr>
            <a:r>
              <a:rPr lang="en-US" sz="1600" b="1" dirty="0"/>
              <a:t>IN CASE ANYONE ASKS, YOU CAN SHARE MORE ABOUT THE INVESTMENT OPTIONS </a:t>
            </a:r>
          </a:p>
          <a:p>
            <a:pPr defTabSz="1113190">
              <a:defRPr/>
            </a:pPr>
            <a:endParaRPr lang="en-US" sz="1600" dirty="0"/>
          </a:p>
          <a:p>
            <a:pPr defTabSz="1113190">
              <a:defRPr/>
            </a:pPr>
            <a:r>
              <a:rPr lang="en-US" sz="1600" dirty="0"/>
              <a:t>The Account Advisor can recommend among four portfolios how the contributions are invested. </a:t>
            </a:r>
          </a:p>
          <a:p>
            <a:pPr defTabSz="1113190">
              <a:defRPr/>
            </a:pPr>
            <a:endParaRPr lang="en-US" sz="1600" dirty="0"/>
          </a:p>
          <a:p>
            <a:pPr defTabSz="1113190">
              <a:defRPr/>
            </a:pPr>
            <a:r>
              <a:rPr lang="en-US" sz="1600" dirty="0"/>
              <a:t>This slide illustrates that, no matter what funds you choose, Rotary will invest these contributions responsibly without unnecessary risk.</a:t>
            </a:r>
          </a:p>
          <a:p>
            <a:pPr defTabSz="1113190">
              <a:defRPr/>
            </a:pPr>
            <a:endParaRPr lang="en-US" sz="1600" dirty="0"/>
          </a:p>
          <a:p>
            <a:pPr defTabSz="1113190">
              <a:defRPr/>
            </a:pPr>
            <a:r>
              <a:rPr lang="en-US" sz="1600" dirty="0"/>
              <a:t>I won’t go into the investment strategy or performance in this presentation, but if you are interested, please let me know!  </a:t>
            </a:r>
          </a:p>
          <a:p>
            <a:pPr defTabSz="1113190">
              <a:defRPr/>
            </a:pPr>
            <a:endParaRPr lang="en-US" sz="1600" dirty="0"/>
          </a:p>
          <a:p>
            <a:r>
              <a:rPr lang="en-US" sz="1400" b="1" dirty="0"/>
              <a:t>(CLICK TO NEXT SLIDE)</a:t>
            </a:r>
            <a:endParaRPr lang="en-US" b="1" dirty="0"/>
          </a:p>
        </p:txBody>
      </p:sp>
      <p:sp>
        <p:nvSpPr>
          <p:cNvPr id="4" name="Slide Number Placeholder 3"/>
          <p:cNvSpPr>
            <a:spLocks noGrp="1"/>
          </p:cNvSpPr>
          <p:nvPr>
            <p:ph type="sldNum" sz="quarter" idx="10"/>
          </p:nvPr>
        </p:nvSpPr>
        <p:spPr/>
        <p:txBody>
          <a:bodyPr/>
          <a:lstStyle/>
          <a:p>
            <a:fld id="{721915B6-CEE2-9543-B7F7-A526119084E9}" type="slidenum">
              <a:rPr lang="en-US" smtClean="0"/>
              <a:t>19</a:t>
            </a:fld>
            <a:endParaRPr lang="en-US" dirty="0"/>
          </a:p>
        </p:txBody>
      </p:sp>
    </p:spTree>
    <p:extLst>
      <p:ext uri="{BB962C8B-B14F-4D97-AF65-F5344CB8AC3E}">
        <p14:creationId xmlns:p14="http://schemas.microsoft.com/office/powerpoint/2010/main" val="234795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3190">
              <a:defRPr/>
            </a:pPr>
            <a:r>
              <a:rPr lang="en-US" sz="1500" dirty="0"/>
              <a:t>… EASY AS PIE … and can simplify your charitable giving. </a:t>
            </a:r>
          </a:p>
          <a:p>
            <a:pPr defTabSz="1113190">
              <a:defRPr/>
            </a:pPr>
            <a:endParaRPr lang="en-US" sz="1500" dirty="0"/>
          </a:p>
          <a:p>
            <a:r>
              <a:rPr lang="en-US" sz="1500" b="1" dirty="0"/>
              <a:t>(CLICK TO NEXT SLIDE)</a:t>
            </a:r>
            <a:endParaRPr lang="en-US" sz="1600" b="1" dirty="0"/>
          </a:p>
          <a:p>
            <a:pPr defTabSz="1113190">
              <a:defRPr/>
            </a:pPr>
            <a:endParaRPr lang="en-US" sz="1500" dirty="0"/>
          </a:p>
          <a:p>
            <a:endParaRPr lang="en-US" dirty="0"/>
          </a:p>
          <a:p>
            <a:endParaRPr lang="en-US" dirty="0"/>
          </a:p>
        </p:txBody>
      </p:sp>
      <p:sp>
        <p:nvSpPr>
          <p:cNvPr id="4" name="Slide Number Placeholder 3"/>
          <p:cNvSpPr>
            <a:spLocks noGrp="1"/>
          </p:cNvSpPr>
          <p:nvPr>
            <p:ph type="sldNum" sz="quarter" idx="10"/>
          </p:nvPr>
        </p:nvSpPr>
        <p:spPr/>
        <p:txBody>
          <a:bodyPr/>
          <a:lstStyle/>
          <a:p>
            <a:fld id="{721915B6-CEE2-9543-B7F7-A526119084E9}" type="slidenum">
              <a:rPr lang="en-US" smtClean="0"/>
              <a:t>2</a:t>
            </a:fld>
            <a:endParaRPr lang="en-US" dirty="0"/>
          </a:p>
        </p:txBody>
      </p:sp>
    </p:spTree>
    <p:extLst>
      <p:ext uri="{BB962C8B-B14F-4D97-AF65-F5344CB8AC3E}">
        <p14:creationId xmlns:p14="http://schemas.microsoft.com/office/powerpoint/2010/main" val="43213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2434" rtl="0" eaLnBrk="1" fontAlgn="auto" latinLnBrk="0" hangingPunct="1">
              <a:lnSpc>
                <a:spcPct val="100000"/>
              </a:lnSpc>
              <a:spcBef>
                <a:spcPts val="0"/>
              </a:spcBef>
              <a:spcAft>
                <a:spcPts val="0"/>
              </a:spcAft>
              <a:buClrTx/>
              <a:buSzTx/>
              <a:buFontTx/>
              <a:buNone/>
              <a:tabLst/>
              <a:defRPr/>
            </a:pPr>
            <a:r>
              <a:rPr lang="en-US" sz="1434" b="0" i="0" kern="1200" dirty="0">
                <a:solidFill>
                  <a:schemeClr val="tx1"/>
                </a:solidFill>
                <a:effectLst/>
                <a:latin typeface="+mn-lt"/>
                <a:ea typeface="+mn-ea"/>
                <a:cs typeface="+mn-cs"/>
              </a:rPr>
              <a:t>A DONOR-ADVISED FUND, or DAF, is a charitable account set up to allow donors to:</a:t>
            </a:r>
          </a:p>
          <a:p>
            <a:pPr marL="0" marR="0" lvl="0" indent="0" algn="l" defTabSz="1092434" rtl="0" eaLnBrk="1" fontAlgn="auto" latinLnBrk="0" hangingPunct="1">
              <a:lnSpc>
                <a:spcPct val="100000"/>
              </a:lnSpc>
              <a:spcBef>
                <a:spcPts val="0"/>
              </a:spcBef>
              <a:spcAft>
                <a:spcPts val="0"/>
              </a:spcAft>
              <a:buClrTx/>
              <a:buSzTx/>
              <a:buFontTx/>
              <a:buNone/>
              <a:tabLst/>
              <a:defRPr/>
            </a:pPr>
            <a:endParaRPr lang="en-US" sz="1434" b="0" i="0" kern="1200" dirty="0">
              <a:solidFill>
                <a:schemeClr val="tx1"/>
              </a:solidFill>
              <a:effectLst/>
              <a:latin typeface="+mn-lt"/>
              <a:ea typeface="+mn-ea"/>
              <a:cs typeface="+mn-cs"/>
            </a:endParaRPr>
          </a:p>
          <a:p>
            <a:pPr marL="0" marR="0" lvl="0" indent="0" algn="l" defTabSz="1092434"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highlight>
                  <a:srgbClr val="FFFF00"/>
                </a:highlight>
                <a:latin typeface="+mn-lt"/>
                <a:ea typeface="+mn-ea"/>
                <a:cs typeface="+mn-cs"/>
              </a:rPr>
              <a:t>**Click for animation**	</a:t>
            </a:r>
            <a:r>
              <a:rPr lang="en-US" sz="1434" b="0" i="0" kern="1200" dirty="0">
                <a:solidFill>
                  <a:schemeClr val="tx1"/>
                </a:solidFill>
                <a:effectLst/>
                <a:latin typeface="+mn-lt"/>
                <a:ea typeface="+mn-ea"/>
                <a:cs typeface="+mn-cs"/>
              </a:rPr>
              <a:t>make a charitable contribution </a:t>
            </a:r>
            <a:r>
              <a:rPr lang="en-US" sz="1600" b="0" i="0" kern="1200" dirty="0">
                <a:solidFill>
                  <a:schemeClr val="tx1"/>
                </a:solidFill>
                <a:effectLst/>
                <a:highlight>
                  <a:srgbClr val="FFFF00"/>
                </a:highlight>
                <a:latin typeface="+mn-lt"/>
                <a:ea typeface="+mn-ea"/>
                <a:cs typeface="+mn-cs"/>
              </a:rPr>
              <a:t>and </a:t>
            </a:r>
            <a:r>
              <a:rPr lang="en-US" sz="1434" b="0" i="0" kern="1200" dirty="0">
                <a:solidFill>
                  <a:schemeClr val="tx1"/>
                </a:solidFill>
                <a:effectLst/>
                <a:latin typeface="+mn-lt"/>
                <a:ea typeface="+mn-ea"/>
                <a:cs typeface="+mn-cs"/>
              </a:rPr>
              <a:t>receive an immediate tax deduction, </a:t>
            </a:r>
          </a:p>
          <a:p>
            <a:pPr marL="0" marR="0" lvl="0" indent="0" algn="l" defTabSz="1092434"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highlight>
                  <a:srgbClr val="FFFF00"/>
                </a:highlight>
                <a:latin typeface="+mn-lt"/>
                <a:ea typeface="+mn-ea"/>
                <a:cs typeface="+mn-cs"/>
              </a:rPr>
              <a:t>**Click for animation**	</a:t>
            </a:r>
            <a:r>
              <a:rPr lang="en-US" sz="1434" b="0" i="0" kern="1200" dirty="0">
                <a:solidFill>
                  <a:schemeClr val="tx1"/>
                </a:solidFill>
                <a:effectLst/>
                <a:latin typeface="+mn-lt"/>
                <a:ea typeface="+mn-ea"/>
                <a:cs typeface="+mn-cs"/>
              </a:rPr>
              <a:t>invest tax free, and </a:t>
            </a:r>
          </a:p>
          <a:p>
            <a:pPr marL="0" marR="0" lvl="0" indent="0" algn="l" defTabSz="1092434"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highlight>
                  <a:srgbClr val="FFFF00"/>
                </a:highlight>
                <a:latin typeface="+mn-lt"/>
                <a:ea typeface="+mn-ea"/>
                <a:cs typeface="+mn-cs"/>
              </a:rPr>
              <a:t>**Click for animation**	</a:t>
            </a:r>
            <a:r>
              <a:rPr lang="en-US" sz="1434" b="0" i="0" kern="1200" dirty="0">
                <a:solidFill>
                  <a:schemeClr val="tx1"/>
                </a:solidFill>
                <a:effectLst/>
                <a:latin typeface="+mn-lt"/>
                <a:ea typeface="+mn-ea"/>
                <a:cs typeface="+mn-cs"/>
              </a:rPr>
              <a:t>recommend grants from the fund over time</a:t>
            </a:r>
          </a:p>
          <a:p>
            <a:br>
              <a:rPr lang="en-US" sz="1434" b="0" i="0" kern="1200" dirty="0">
                <a:solidFill>
                  <a:schemeClr val="tx1"/>
                </a:solidFill>
                <a:effectLst/>
                <a:latin typeface="+mn-lt"/>
                <a:ea typeface="+mn-ea"/>
                <a:cs typeface="+mn-cs"/>
              </a:rPr>
            </a:br>
            <a:r>
              <a:rPr lang="en-US" sz="1434" b="0" i="0" kern="1200" dirty="0">
                <a:solidFill>
                  <a:schemeClr val="tx1"/>
                </a:solidFill>
                <a:effectLst/>
                <a:latin typeface="+mn-lt"/>
                <a:ea typeface="+mn-ea"/>
                <a:cs typeface="+mn-cs"/>
              </a:rPr>
              <a:t>Donors can contribute to the fund as frequently as they like, and then recommend grants when it makes sense for them.</a:t>
            </a:r>
          </a:p>
          <a:p>
            <a:endParaRPr lang="en-US" sz="1434" b="0" i="0" kern="1200" dirty="0">
              <a:solidFill>
                <a:schemeClr val="tx1"/>
              </a:solidFill>
              <a:effectLst/>
              <a:latin typeface="+mn-lt"/>
              <a:ea typeface="+mn-ea"/>
              <a:cs typeface="+mn-cs"/>
            </a:endParaRPr>
          </a:p>
          <a:p>
            <a:pPr marL="0" marR="0" lvl="0" indent="0" algn="l" defTabSz="1092434" rtl="0" eaLnBrk="1" fontAlgn="auto" latinLnBrk="0" hangingPunct="1">
              <a:lnSpc>
                <a:spcPct val="100000"/>
              </a:lnSpc>
              <a:spcBef>
                <a:spcPts val="0"/>
              </a:spcBef>
              <a:spcAft>
                <a:spcPts val="0"/>
              </a:spcAft>
              <a:buClrTx/>
              <a:buSzTx/>
              <a:buFontTx/>
              <a:buNone/>
              <a:tabLst/>
              <a:defRPr/>
            </a:pPr>
            <a:r>
              <a:rPr lang="en-US" sz="1400" b="1" dirty="0"/>
              <a:t>(CLICK TO NEXT SLIDE)</a:t>
            </a:r>
            <a:endParaRPr lang="en-US" b="1" dirty="0"/>
          </a:p>
          <a:p>
            <a:br>
              <a:rPr lang="en-US" sz="1434" b="0" i="0" kern="1200" dirty="0">
                <a:solidFill>
                  <a:schemeClr val="tx1"/>
                </a:solidFill>
                <a:effectLst/>
                <a:latin typeface="+mn-lt"/>
                <a:ea typeface="+mn-ea"/>
                <a:cs typeface="+mn-cs"/>
              </a:rPr>
            </a:br>
            <a:br>
              <a:rPr lang="en-US" sz="1434"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21915B6-CEE2-9543-B7F7-A526119084E9}" type="slidenum">
              <a:rPr lang="en-US" smtClean="0"/>
              <a:t>3</a:t>
            </a:fld>
            <a:endParaRPr lang="en-US" dirty="0"/>
          </a:p>
        </p:txBody>
      </p:sp>
    </p:spTree>
    <p:extLst>
      <p:ext uri="{BB962C8B-B14F-4D97-AF65-F5344CB8AC3E}">
        <p14:creationId xmlns:p14="http://schemas.microsoft.com/office/powerpoint/2010/main" val="38288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1319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effectLst/>
                <a:highlight>
                  <a:srgbClr val="FFFF00"/>
                </a:highlight>
                <a:latin typeface="+mn-lt"/>
                <a:ea typeface="+mn-ea"/>
                <a:cs typeface="+mn-cs"/>
              </a:rPr>
              <a:t>**Click for animation**</a:t>
            </a:r>
          </a:p>
          <a:p>
            <a:pPr defTabSz="1113190">
              <a:defRPr/>
            </a:pPr>
            <a:endParaRPr lang="en-US" sz="1400" dirty="0">
              <a:highlight>
                <a:srgbClr val="FFFF00"/>
              </a:highlight>
            </a:endParaRPr>
          </a:p>
          <a:p>
            <a:pPr defTabSz="1113190">
              <a:defRPr/>
            </a:pPr>
            <a:r>
              <a:rPr lang="en-US" sz="1400" dirty="0">
                <a:highlight>
                  <a:srgbClr val="FFFF00"/>
                </a:highlight>
              </a:rPr>
              <a:t>The irrevocable contributions are held in an investment account managed by The Rotary Foundation, then granted out at a later date based upon the Account Advisor’s recommendations.  </a:t>
            </a:r>
          </a:p>
          <a:p>
            <a:pPr defTabSz="1113190">
              <a:defRPr/>
            </a:pPr>
            <a:endParaRPr lang="en-US" sz="1400" dirty="0">
              <a:highlight>
                <a:srgbClr val="FFFF00"/>
              </a:highlight>
            </a:endParaRPr>
          </a:p>
          <a:p>
            <a:pPr defTabSz="1113190">
              <a:defRPr/>
            </a:pPr>
            <a:r>
              <a:rPr lang="en-US" sz="1400" dirty="0">
                <a:highlight>
                  <a:srgbClr val="FFFF00"/>
                </a:highlight>
              </a:rPr>
              <a:t>The contributions are invested in four available portfolios and have a chance to grow tax-free.</a:t>
            </a:r>
          </a:p>
          <a:p>
            <a:pPr defTabSz="1113190">
              <a:defRPr/>
            </a:pPr>
            <a:endParaRPr lang="en-US" sz="1400" dirty="0">
              <a:highlight>
                <a:srgbClr val="FFFF00"/>
              </a:highlight>
            </a:endParaRPr>
          </a:p>
          <a:p>
            <a:pPr marL="0" marR="0" lvl="0" indent="0" algn="l" defTabSz="1113190" rtl="0" eaLnBrk="1" fontAlgn="auto" latinLnBrk="0" hangingPunct="1">
              <a:lnSpc>
                <a:spcPct val="100000"/>
              </a:lnSpc>
              <a:spcBef>
                <a:spcPts val="0"/>
              </a:spcBef>
              <a:spcAft>
                <a:spcPts val="0"/>
              </a:spcAft>
              <a:buClrTx/>
              <a:buSzTx/>
              <a:buFontTx/>
              <a:buNone/>
              <a:tabLst/>
              <a:defRPr/>
            </a:pPr>
            <a:r>
              <a:rPr lang="en-US" sz="1400" b="1" dirty="0"/>
              <a:t>(CLICK TO NEXT SLIDE)</a:t>
            </a:r>
          </a:p>
          <a:p>
            <a:pPr defTabSz="1113190">
              <a:defRPr/>
            </a:pPr>
            <a:endParaRPr lang="en-US" sz="1400"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721915B6-CEE2-9543-B7F7-A526119084E9}" type="slidenum">
              <a:rPr lang="en-US" smtClean="0"/>
              <a:t>4</a:t>
            </a:fld>
            <a:endParaRPr lang="en-US" dirty="0"/>
          </a:p>
        </p:txBody>
      </p:sp>
    </p:spTree>
    <p:extLst>
      <p:ext uri="{BB962C8B-B14F-4D97-AF65-F5344CB8AC3E}">
        <p14:creationId xmlns:p14="http://schemas.microsoft.com/office/powerpoint/2010/main" val="333014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2434" rtl="0" eaLnBrk="1" fontAlgn="auto" latinLnBrk="0" hangingPunct="1">
              <a:lnSpc>
                <a:spcPct val="100000"/>
              </a:lnSpc>
              <a:spcBef>
                <a:spcPts val="0"/>
              </a:spcBef>
              <a:spcAft>
                <a:spcPts val="0"/>
              </a:spcAft>
              <a:buClrTx/>
              <a:buSzTx/>
              <a:buFontTx/>
              <a:buNone/>
              <a:tabLst/>
              <a:defRPr/>
            </a:pPr>
            <a:r>
              <a:rPr lang="en-US" sz="1600" dirty="0">
                <a:highlight>
                  <a:srgbClr val="FFFF00"/>
                </a:highlight>
              </a:rPr>
              <a:t>Each grant recommendation is reviewed for tax status and to ensure that the funds are not going to an impermissible purpose like funding your own child’s education, paying for dinner, or covering your auction bids. </a:t>
            </a:r>
          </a:p>
          <a:p>
            <a:pPr marL="0" marR="0" lvl="0" indent="0" algn="l" defTabSz="1092434" rtl="0" eaLnBrk="1" fontAlgn="auto" latinLnBrk="0" hangingPunct="1">
              <a:lnSpc>
                <a:spcPct val="100000"/>
              </a:lnSpc>
              <a:spcBef>
                <a:spcPts val="0"/>
              </a:spcBef>
              <a:spcAft>
                <a:spcPts val="0"/>
              </a:spcAft>
              <a:buClrTx/>
              <a:buSzTx/>
              <a:buFontTx/>
              <a:buNone/>
              <a:tabLst/>
              <a:defRPr/>
            </a:pPr>
            <a:endParaRPr lang="en-US" sz="1600" b="1" i="0" kern="1200" dirty="0">
              <a:solidFill>
                <a:schemeClr val="tx1"/>
              </a:solidFill>
              <a:effectLst/>
              <a:highlight>
                <a:srgbClr val="FFFF00"/>
              </a:highlight>
              <a:latin typeface="+mn-lt"/>
              <a:ea typeface="+mn-ea"/>
              <a:cs typeface="+mn-cs"/>
            </a:endParaRPr>
          </a:p>
          <a:p>
            <a:pPr marL="0" marR="0" lvl="0" indent="0" algn="l" defTabSz="1092434"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highlight>
                  <a:srgbClr val="FFFF00"/>
                </a:highlight>
                <a:latin typeface="+mn-lt"/>
                <a:ea typeface="+mn-ea"/>
                <a:cs typeface="+mn-cs"/>
              </a:rPr>
              <a:t>**Click for animation**</a:t>
            </a:r>
          </a:p>
          <a:p>
            <a:endParaRPr lang="en-US" sz="1600" dirty="0"/>
          </a:p>
          <a:p>
            <a:r>
              <a:rPr lang="en-US" sz="1600" dirty="0"/>
              <a:t>As you see by the variety in the images depicted on this slide, grants can be made to most charitable entities that are approved by the IRS and similar to The Rotary Foundation in tax status.  Approved grantees may also include religious organizations. </a:t>
            </a:r>
          </a:p>
          <a:p>
            <a:endParaRPr lang="en-US" sz="1600" dirty="0"/>
          </a:p>
          <a:p>
            <a:r>
              <a:rPr lang="en-US" sz="1600" dirty="0"/>
              <a:t>But Rotary doesn’t judge on the purpose of the approved charity, so if you want to support the Longhopes Donkey Shelter or the Clean Cooking Alliance you’re free to do so.</a:t>
            </a:r>
          </a:p>
          <a:p>
            <a:r>
              <a:rPr lang="en-US" sz="1600" dirty="0"/>
              <a:t>  </a:t>
            </a:r>
          </a:p>
          <a:p>
            <a:pPr marL="0" marR="0" lvl="0" indent="0" algn="l" defTabSz="1092434" rtl="0" eaLnBrk="1" fontAlgn="auto" latinLnBrk="0" hangingPunct="1">
              <a:lnSpc>
                <a:spcPct val="100000"/>
              </a:lnSpc>
              <a:spcBef>
                <a:spcPts val="0"/>
              </a:spcBef>
              <a:spcAft>
                <a:spcPts val="0"/>
              </a:spcAft>
              <a:buClrTx/>
              <a:buSzTx/>
              <a:buFontTx/>
              <a:buNone/>
              <a:tabLst/>
              <a:defRPr/>
            </a:pPr>
            <a:r>
              <a:rPr lang="en-US" sz="1600" b="1" dirty="0"/>
              <a:t>(CLICK TO NEXT SLIDE)</a:t>
            </a:r>
          </a:p>
          <a:p>
            <a:endParaRPr lang="en-US" sz="1600" b="1" dirty="0"/>
          </a:p>
          <a:p>
            <a:endParaRPr lang="en-US" dirty="0"/>
          </a:p>
        </p:txBody>
      </p:sp>
      <p:sp>
        <p:nvSpPr>
          <p:cNvPr id="4" name="Slide Number Placeholder 3"/>
          <p:cNvSpPr>
            <a:spLocks noGrp="1"/>
          </p:cNvSpPr>
          <p:nvPr>
            <p:ph type="sldNum" sz="quarter" idx="10"/>
          </p:nvPr>
        </p:nvSpPr>
        <p:spPr/>
        <p:txBody>
          <a:bodyPr/>
          <a:lstStyle/>
          <a:p>
            <a:fld id="{721915B6-CEE2-9543-B7F7-A526119084E9}" type="slidenum">
              <a:rPr lang="en-US" smtClean="0"/>
              <a:t>5</a:t>
            </a:fld>
            <a:endParaRPr lang="en-US" dirty="0"/>
          </a:p>
        </p:txBody>
      </p:sp>
    </p:spTree>
    <p:extLst>
      <p:ext uri="{BB962C8B-B14F-4D97-AF65-F5344CB8AC3E}">
        <p14:creationId xmlns:p14="http://schemas.microsoft.com/office/powerpoint/2010/main" val="5631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Rotary has negotiated very reasonable fees of less than 1% for all investment and administrative management from third-party partners, NRS and BNY Mellon, who’ve been with Rotary for years.    </a:t>
            </a:r>
          </a:p>
          <a:p>
            <a:endParaRPr lang="en-US" sz="1500" dirty="0"/>
          </a:p>
          <a:p>
            <a:pPr marL="0" marR="0" lvl="0" indent="0" algn="l" defTabSz="1092434"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highlight>
                  <a:srgbClr val="FFFF00"/>
                </a:highlight>
                <a:latin typeface="+mn-lt"/>
                <a:ea typeface="+mn-ea"/>
                <a:cs typeface="+mn-cs"/>
              </a:rPr>
              <a:t>**Click for animation**</a:t>
            </a:r>
          </a:p>
          <a:p>
            <a:endParaRPr lang="en-US" sz="1500" dirty="0"/>
          </a:p>
          <a:p>
            <a:r>
              <a:rPr lang="en-US" sz="1500" dirty="0"/>
              <a:t>You will note that there is no fee paid to The Rotary Foundation for operating the DAF.  </a:t>
            </a:r>
          </a:p>
          <a:p>
            <a:endParaRPr lang="en-US" sz="1500" dirty="0"/>
          </a:p>
          <a:p>
            <a:r>
              <a:rPr lang="en-US" sz="1500" dirty="0"/>
              <a:t>Rotary does have a dedicated Donor Advised Fund Specialist who can give you one-on-one assistance, which is not often found in the DAFs operated by larger commercial banks.</a:t>
            </a:r>
          </a:p>
          <a:p>
            <a:endParaRPr lang="en-US" sz="1500" dirty="0"/>
          </a:p>
          <a:p>
            <a:r>
              <a:rPr lang="en-US" sz="1400" b="1" dirty="0"/>
              <a:t>(CLICK TO NEXT SLIDE)</a:t>
            </a:r>
            <a:endParaRPr lang="en-US" b="1" dirty="0"/>
          </a:p>
        </p:txBody>
      </p:sp>
      <p:sp>
        <p:nvSpPr>
          <p:cNvPr id="4" name="Slide Number Placeholder 3"/>
          <p:cNvSpPr>
            <a:spLocks noGrp="1"/>
          </p:cNvSpPr>
          <p:nvPr>
            <p:ph type="sldNum" sz="quarter" idx="10"/>
          </p:nvPr>
        </p:nvSpPr>
        <p:spPr/>
        <p:txBody>
          <a:bodyPr/>
          <a:lstStyle/>
          <a:p>
            <a:fld id="{721915B6-CEE2-9543-B7F7-A526119084E9}" type="slidenum">
              <a:rPr lang="en-US" smtClean="0"/>
              <a:t>6</a:t>
            </a:fld>
            <a:endParaRPr lang="en-US" dirty="0"/>
          </a:p>
        </p:txBody>
      </p:sp>
    </p:spTree>
    <p:extLst>
      <p:ext uri="{BB962C8B-B14F-4D97-AF65-F5344CB8AC3E}">
        <p14:creationId xmlns:p14="http://schemas.microsoft.com/office/powerpoint/2010/main" val="41360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Let’s summarize what we’ve learned so far:</a:t>
            </a:r>
          </a:p>
          <a:p>
            <a:endParaRPr lang="en-US" sz="1500" dirty="0"/>
          </a:p>
          <a:p>
            <a:pPr marL="342900" indent="-342900">
              <a:buAutoNum type="arabicParenR"/>
            </a:pPr>
            <a:r>
              <a:rPr lang="en-US" sz="1500" dirty="0"/>
              <a:t>Your contribution is tax deductible, plus</a:t>
            </a:r>
          </a:p>
          <a:p>
            <a:pPr marL="342900" indent="-342900">
              <a:buAutoNum type="arabicParenR"/>
            </a:pPr>
            <a:r>
              <a:rPr lang="en-US" sz="1500" dirty="0"/>
              <a:t>Opportunity for investment growth, equals</a:t>
            </a:r>
          </a:p>
          <a:p>
            <a:pPr marL="342900" indent="-342900">
              <a:buAutoNum type="arabicParenR"/>
            </a:pPr>
            <a:r>
              <a:rPr lang="en-US" sz="1500" dirty="0"/>
              <a:t>More meaningful grants to eligible charities.  </a:t>
            </a:r>
          </a:p>
          <a:p>
            <a:endParaRPr lang="en-US" sz="1500" dirty="0"/>
          </a:p>
          <a:p>
            <a:r>
              <a:rPr lang="en-US" sz="1500" dirty="0"/>
              <a:t>So now that you’ve learned how easy it is – let’s discuss the different forms of using the DAF. </a:t>
            </a:r>
          </a:p>
          <a:p>
            <a:endParaRPr lang="en-US" sz="1500" dirty="0"/>
          </a:p>
          <a:p>
            <a:r>
              <a:rPr lang="en-US" sz="1500" b="1" dirty="0"/>
              <a:t>(CLICK TO NEXT SLIDE)</a:t>
            </a:r>
            <a:endParaRPr lang="en-US" sz="1600" b="1" dirty="0"/>
          </a:p>
        </p:txBody>
      </p:sp>
      <p:sp>
        <p:nvSpPr>
          <p:cNvPr id="4" name="Slide Number Placeholder 3"/>
          <p:cNvSpPr>
            <a:spLocks noGrp="1"/>
          </p:cNvSpPr>
          <p:nvPr>
            <p:ph type="sldNum" sz="quarter" idx="10"/>
          </p:nvPr>
        </p:nvSpPr>
        <p:spPr/>
        <p:txBody>
          <a:bodyPr/>
          <a:lstStyle/>
          <a:p>
            <a:fld id="{721915B6-CEE2-9543-B7F7-A526119084E9}" type="slidenum">
              <a:rPr lang="en-US" smtClean="0"/>
              <a:t>7</a:t>
            </a:fld>
            <a:endParaRPr lang="en-US" dirty="0"/>
          </a:p>
        </p:txBody>
      </p:sp>
    </p:spTree>
    <p:extLst>
      <p:ext uri="{BB962C8B-B14F-4D97-AF65-F5344CB8AC3E}">
        <p14:creationId xmlns:p14="http://schemas.microsoft.com/office/powerpoint/2010/main" val="124502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500" dirty="0"/>
              <a:t>Whether you want to streamline your Club’s fundraising </a:t>
            </a:r>
            <a:r>
              <a:rPr lang="en-US" sz="1500" b="1" dirty="0"/>
              <a:t>or </a:t>
            </a:r>
            <a:r>
              <a:rPr lang="en-US" sz="1500" dirty="0"/>
              <a:t>simplify your personal philanthropy– the DAF can help for both! </a:t>
            </a:r>
          </a:p>
          <a:p>
            <a:endParaRPr lang="en-US" sz="1500" dirty="0"/>
          </a:p>
          <a:p>
            <a:r>
              <a:rPr lang="en-US" sz="1500" dirty="0"/>
              <a:t>There are accounts for groups, such as a Rotary club. They function a lot like a foundation; anyone can contribute, and two- to four people are given the ability to recommend grants as Account Advisors. </a:t>
            </a:r>
          </a:p>
          <a:p>
            <a:endParaRPr lang="en-US" sz="1500" dirty="0"/>
          </a:p>
          <a:p>
            <a:r>
              <a:rPr lang="en-US" sz="1500" dirty="0"/>
              <a:t>Group Accounts are designed to last forever, so they are a great alternative to a club or district foundation.</a:t>
            </a:r>
            <a:r>
              <a:rPr lang="en-US" sz="1600" dirty="0">
                <a:effectLst/>
              </a:rPr>
              <a:t>  The group does not have to be a Rotary entity, so feel free to consider a TRF DAF for your other charitable activities.   </a:t>
            </a:r>
          </a:p>
          <a:p>
            <a:endParaRPr lang="en-US" sz="1600" dirty="0">
              <a:effectLst/>
            </a:endParaRPr>
          </a:p>
          <a:p>
            <a:r>
              <a:rPr lang="en-US" sz="1600" b="1" dirty="0"/>
              <a:t>(CLICK TO NEXT SLIDE)</a:t>
            </a:r>
          </a:p>
        </p:txBody>
      </p:sp>
      <p:sp>
        <p:nvSpPr>
          <p:cNvPr id="4" name="Slide Number Placeholder 3"/>
          <p:cNvSpPr>
            <a:spLocks noGrp="1"/>
          </p:cNvSpPr>
          <p:nvPr>
            <p:ph type="sldNum" sz="quarter" idx="10"/>
          </p:nvPr>
        </p:nvSpPr>
        <p:spPr/>
        <p:txBody>
          <a:bodyPr/>
          <a:lstStyle/>
          <a:p>
            <a:fld id="{721915B6-CEE2-9543-B7F7-A526119084E9}" type="slidenum">
              <a:rPr lang="en-US" smtClean="0"/>
              <a:t>8</a:t>
            </a:fld>
            <a:endParaRPr lang="en-US" dirty="0"/>
          </a:p>
        </p:txBody>
      </p:sp>
    </p:spTree>
    <p:extLst>
      <p:ext uri="{BB962C8B-B14F-4D97-AF65-F5344CB8AC3E}">
        <p14:creationId xmlns:p14="http://schemas.microsoft.com/office/powerpoint/2010/main" val="145187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sz="1500" dirty="0"/>
          </a:p>
          <a:p>
            <a:pPr marL="291179" indent="-291179">
              <a:buFont typeface="Wingdings" pitchFamily="2" charset="2"/>
              <a:buChar char="§"/>
            </a:pPr>
            <a:r>
              <a:rPr lang="en-US" sz="1500" dirty="0"/>
              <a:t>Support TRF’s Annual Fund with a yearly grant of 1% of the account’s value.</a:t>
            </a:r>
          </a:p>
          <a:p>
            <a:pPr marL="291179" indent="-291179" defTabSz="1113190">
              <a:buFont typeface="Wingdings" pitchFamily="2" charset="2"/>
              <a:buChar char="§"/>
              <a:defRPr/>
            </a:pPr>
            <a:r>
              <a:rPr lang="en-US" sz="1500" dirty="0"/>
              <a:t>Immediate confirmation of on-line contributions and grants.</a:t>
            </a:r>
          </a:p>
          <a:p>
            <a:pPr marL="291179" indent="-291179" defTabSz="1113190">
              <a:buFont typeface="Wingdings" pitchFamily="2" charset="2"/>
              <a:buChar char="§"/>
              <a:defRPr/>
            </a:pPr>
            <a:r>
              <a:rPr lang="en-US" sz="1500" dirty="0"/>
              <a:t>Consolidated quarterly account statements.</a:t>
            </a:r>
          </a:p>
          <a:p>
            <a:pPr marL="291179" indent="-291179" defTabSz="1113190">
              <a:buFont typeface="Wingdings" pitchFamily="2" charset="2"/>
              <a:buChar char="§"/>
              <a:defRPr/>
            </a:pPr>
            <a:r>
              <a:rPr lang="en-US" sz="1500" dirty="0"/>
              <a:t>Online account access to view grant and account activity at any time.</a:t>
            </a:r>
          </a:p>
          <a:p>
            <a:pPr marL="0" indent="0" defTabSz="1113190">
              <a:buFont typeface="Wingdings" pitchFamily="2" charset="2"/>
              <a:buNone/>
              <a:defRPr/>
            </a:pPr>
            <a:endParaRPr lang="en-US" sz="1500" b="0" dirty="0"/>
          </a:p>
          <a:p>
            <a:pPr marL="0" marR="0" lvl="0" indent="0" algn="l" defTabSz="1113190" rtl="0" eaLnBrk="1" fontAlgn="auto" latinLnBrk="0" hangingPunct="1">
              <a:lnSpc>
                <a:spcPct val="100000"/>
              </a:lnSpc>
              <a:spcBef>
                <a:spcPts val="0"/>
              </a:spcBef>
              <a:spcAft>
                <a:spcPts val="0"/>
              </a:spcAft>
              <a:buClrTx/>
              <a:buSzTx/>
              <a:buFontTx/>
              <a:buNone/>
              <a:tabLst/>
              <a:defRPr/>
            </a:pPr>
            <a:r>
              <a:rPr lang="en-US" sz="1500" b="0" dirty="0"/>
              <a:t>Wait, there’s more! </a:t>
            </a:r>
            <a:r>
              <a:rPr lang="en-US" sz="1600" b="1" i="0" kern="1200" dirty="0">
                <a:solidFill>
                  <a:schemeClr val="tx1"/>
                </a:solidFill>
                <a:effectLst/>
                <a:highlight>
                  <a:srgbClr val="FFFF00"/>
                </a:highlight>
                <a:latin typeface="+mn-lt"/>
                <a:ea typeface="+mn-ea"/>
                <a:cs typeface="+mn-cs"/>
              </a:rPr>
              <a:t>**Click for animation**</a:t>
            </a:r>
          </a:p>
          <a:p>
            <a:pPr marL="0" indent="0" defTabSz="1113190">
              <a:buFont typeface="Wingdings" pitchFamily="2" charset="2"/>
              <a:buNone/>
              <a:defRPr/>
            </a:pPr>
            <a:endParaRPr lang="en-US" sz="1500" b="1" dirty="0"/>
          </a:p>
          <a:p>
            <a:pPr marL="291179" indent="-291179">
              <a:buFont typeface="Wingdings" pitchFamily="2" charset="2"/>
              <a:buChar char="§"/>
            </a:pPr>
            <a:r>
              <a:rPr lang="en-US" sz="1500" dirty="0"/>
              <a:t>Enable others to make tax deductible contributions to your group.</a:t>
            </a:r>
          </a:p>
          <a:p>
            <a:pPr marL="291179" indent="-291179" defTabSz="1113190">
              <a:buFont typeface="Wingdings" pitchFamily="2" charset="2"/>
              <a:buChar char="§"/>
              <a:defRPr/>
            </a:pPr>
            <a:r>
              <a:rPr lang="en-US" sz="1500" dirty="0"/>
              <a:t>The a club does not have to worry about managing the investments and the fiduciary responsibilities.  </a:t>
            </a:r>
          </a:p>
          <a:p>
            <a:pPr marL="291179" indent="-291179" defTabSz="1113190">
              <a:buFont typeface="Wingdings" pitchFamily="2" charset="2"/>
              <a:buChar char="§"/>
              <a:defRPr/>
            </a:pPr>
            <a:r>
              <a:rPr lang="en-US" sz="1500" dirty="0"/>
              <a:t>The Rotary Foundation takes care of IRS tax reporting issues, including filing a Form 990 so that administrative burden shifts from your shoulders to ours.</a:t>
            </a:r>
          </a:p>
          <a:p>
            <a:pPr marL="291179" indent="-291179">
              <a:buFont typeface="Wingdings" pitchFamily="2" charset="2"/>
              <a:buChar char="§"/>
            </a:pPr>
            <a:r>
              <a:rPr lang="en-US" sz="1500" dirty="0"/>
              <a:t>Avoid the legal fees of establishing a 501(c)(3).</a:t>
            </a:r>
          </a:p>
          <a:p>
            <a:pPr marL="0" marR="0" lvl="0" indent="0" algn="l" defTabSz="1092434" rtl="0" eaLnBrk="1" fontAlgn="auto" latinLnBrk="0" hangingPunct="1">
              <a:lnSpc>
                <a:spcPct val="100000"/>
              </a:lnSpc>
              <a:spcBef>
                <a:spcPts val="0"/>
              </a:spcBef>
              <a:spcAft>
                <a:spcPts val="0"/>
              </a:spcAft>
              <a:buClrTx/>
              <a:buSzTx/>
              <a:buFont typeface="Wingdings" pitchFamily="2" charset="2"/>
              <a:buNone/>
              <a:tabLst/>
              <a:defRPr/>
            </a:pPr>
            <a:br>
              <a:rPr lang="en-US" sz="1500" dirty="0"/>
            </a:br>
            <a:r>
              <a:rPr lang="en-US" sz="1500" b="1" dirty="0"/>
              <a:t>(CLICK TO NEXT SLIDE)</a:t>
            </a:r>
            <a:endParaRPr lang="en-US" sz="1600" b="1" dirty="0"/>
          </a:p>
          <a:p>
            <a:pPr marL="0" indent="0">
              <a:buFont typeface="Wingdings" pitchFamily="2" charset="2"/>
              <a:buNone/>
            </a:pPr>
            <a:endParaRPr lang="en-US" sz="1500" dirty="0"/>
          </a:p>
        </p:txBody>
      </p:sp>
      <p:sp>
        <p:nvSpPr>
          <p:cNvPr id="4" name="Slide Number Placeholder 3"/>
          <p:cNvSpPr>
            <a:spLocks noGrp="1"/>
          </p:cNvSpPr>
          <p:nvPr>
            <p:ph type="sldNum" sz="quarter" idx="10"/>
          </p:nvPr>
        </p:nvSpPr>
        <p:spPr/>
        <p:txBody>
          <a:bodyPr/>
          <a:lstStyle/>
          <a:p>
            <a:fld id="{721915B6-CEE2-9543-B7F7-A526119084E9}" type="slidenum">
              <a:rPr lang="en-US" smtClean="0"/>
              <a:t>9</a:t>
            </a:fld>
            <a:endParaRPr lang="en-US" dirty="0"/>
          </a:p>
        </p:txBody>
      </p:sp>
    </p:spTree>
    <p:extLst>
      <p:ext uri="{BB962C8B-B14F-4D97-AF65-F5344CB8AC3E}">
        <p14:creationId xmlns:p14="http://schemas.microsoft.com/office/powerpoint/2010/main" val="203552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991247"/>
      </p:ext>
    </p:extLst>
  </p:cSld>
  <p:clrMapOvr>
    <a:masterClrMapping/>
  </p:clrMapOvr>
  <p:extLst>
    <p:ext uri="{DCECCB84-F9BA-43D5-87BE-67443E8EF086}">
      <p15:sldGuideLst xmlns:p15="http://schemas.microsoft.com/office/powerpoint/2012/main">
        <p15:guide id="1" orient="horz" pos="193" userDrawn="1">
          <p15:clr>
            <a:srgbClr val="FBAE40"/>
          </p15:clr>
        </p15:guide>
        <p15:guide id="2" pos="160" userDrawn="1">
          <p15:clr>
            <a:srgbClr val="FBAE40"/>
          </p15:clr>
        </p15:guide>
        <p15:guide id="3" orient="horz" pos="5953" userDrawn="1">
          <p15:clr>
            <a:srgbClr val="FBAE40"/>
          </p15:clr>
        </p15:guide>
        <p15:guide id="4" pos="8032" userDrawn="1">
          <p15:clr>
            <a:srgbClr val="FBAE40"/>
          </p15:clr>
        </p15:guide>
        <p15:guide id="5" pos="4095" userDrawn="1">
          <p15:clr>
            <a:srgbClr val="FBAE40"/>
          </p15:clr>
        </p15:guide>
        <p15:guide id="6" orient="horz" pos="307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26C4DB-4F25-2946-B5BA-F1D73DCC35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
        <p:nvSpPr>
          <p:cNvPr id="4" name="TextBox 3">
            <a:extLst>
              <a:ext uri="{FF2B5EF4-FFF2-40B4-BE49-F238E27FC236}">
                <a16:creationId xmlns:a16="http://schemas.microsoft.com/office/drawing/2014/main" id="{606F3203-1B8F-5240-B74D-EF9BF5E3B7FC}"/>
              </a:ext>
            </a:extLst>
          </p:cNvPr>
          <p:cNvSpPr txBox="1"/>
          <p:nvPr userDrawn="1"/>
        </p:nvSpPr>
        <p:spPr>
          <a:xfrm>
            <a:off x="394970" y="8918257"/>
            <a:ext cx="8412480" cy="261610"/>
          </a:xfrm>
          <a:prstGeom prst="rect">
            <a:avLst/>
          </a:prstGeom>
          <a:noFill/>
        </p:spPr>
        <p:txBody>
          <a:bodyPr wrap="square" rtlCol="0">
            <a:spAutoFit/>
          </a:bodyPr>
          <a:lstStyle/>
          <a:p>
            <a:r>
              <a:rPr lang="en-US" sz="1100" b="0" i="0" dirty="0">
                <a:solidFill>
                  <a:srgbClr val="687D90"/>
                </a:solidFill>
                <a:latin typeface="Arial" panose="020B0604020202020204" pitchFamily="34" charset="0"/>
                <a:ea typeface="Open Sans" panose="020B0606030504020204" pitchFamily="34" charset="0"/>
                <a:cs typeface="Arial" panose="020B0604020202020204" pitchFamily="34" charset="0"/>
              </a:rPr>
              <a:t>THE ROTARY FOUNDATION DONOR ADVISED FUND </a:t>
            </a:r>
          </a:p>
        </p:txBody>
      </p:sp>
    </p:spTree>
    <p:extLst>
      <p:ext uri="{BB962C8B-B14F-4D97-AF65-F5344CB8AC3E}">
        <p14:creationId xmlns:p14="http://schemas.microsoft.com/office/powerpoint/2010/main" val="3029761652"/>
      </p:ext>
    </p:extLst>
  </p:cSld>
  <p:clrMapOvr>
    <a:masterClrMapping/>
  </p:clrMapOvr>
  <p:extLst>
    <p:ext uri="{DCECCB84-F9BA-43D5-87BE-67443E8EF086}">
      <p15:sldGuideLst xmlns:p15="http://schemas.microsoft.com/office/powerpoint/2012/main">
        <p15:guide id="1" orient="horz" pos="193">
          <p15:clr>
            <a:srgbClr val="FBAE40"/>
          </p15:clr>
        </p15:guide>
        <p15:guide id="2" pos="160">
          <p15:clr>
            <a:srgbClr val="FBAE40"/>
          </p15:clr>
        </p15:guide>
        <p15:guide id="3" orient="horz" pos="5953">
          <p15:clr>
            <a:srgbClr val="FBAE40"/>
          </p15:clr>
        </p15:guide>
        <p15:guide id="4" pos="8032">
          <p15:clr>
            <a:srgbClr val="FBAE40"/>
          </p15:clr>
        </p15:guide>
        <p15:guide id="5" pos="4095">
          <p15:clr>
            <a:srgbClr val="FBAE40"/>
          </p15:clr>
        </p15:guide>
        <p15:guide id="6" orient="horz" pos="307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05482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1300277" rtl="0" eaLnBrk="1" latinLnBrk="0" hangingPunct="1">
        <a:lnSpc>
          <a:spcPct val="90000"/>
        </a:lnSpc>
        <a:spcBef>
          <a:spcPct val="0"/>
        </a:spcBef>
        <a:buNone/>
        <a:defRPr sz="6257" kern="1200">
          <a:solidFill>
            <a:schemeClr val="tx1"/>
          </a:solidFill>
          <a:latin typeface="+mj-lt"/>
          <a:ea typeface="+mj-ea"/>
          <a:cs typeface="+mj-cs"/>
        </a:defRPr>
      </a:lvl1pPr>
    </p:titleStyle>
    <p:bodyStyle>
      <a:lvl1pPr marL="325069" indent="-325069" algn="l" defTabSz="1300277"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08" indent="-325069" algn="l" defTabSz="1300277"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346" indent="-325069" algn="l" defTabSz="1300277"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484"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623"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pn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7C15E2-4FDD-5A43-9F72-2616F77CE9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361" y="520184"/>
            <a:ext cx="4545215" cy="1713379"/>
          </a:xfrm>
          <a:prstGeom prst="rect">
            <a:avLst/>
          </a:prstGeom>
        </p:spPr>
      </p:pic>
      <p:sp>
        <p:nvSpPr>
          <p:cNvPr id="6" name="TextBox 5">
            <a:extLst>
              <a:ext uri="{FF2B5EF4-FFF2-40B4-BE49-F238E27FC236}">
                <a16:creationId xmlns:a16="http://schemas.microsoft.com/office/drawing/2014/main" id="{68D93207-03C5-524F-9BEC-D2FE6F7EE97C}"/>
              </a:ext>
            </a:extLst>
          </p:cNvPr>
          <p:cNvSpPr txBox="1"/>
          <p:nvPr/>
        </p:nvSpPr>
        <p:spPr>
          <a:xfrm>
            <a:off x="67734" y="3246298"/>
            <a:ext cx="12867744" cy="2800767"/>
          </a:xfrm>
          <a:prstGeom prst="rect">
            <a:avLst/>
          </a:prstGeom>
          <a:noFill/>
        </p:spPr>
        <p:txBody>
          <a:bodyPr wrap="square" rtlCol="0">
            <a:spAutoFit/>
          </a:bodyPr>
          <a:lstStyle/>
          <a:p>
            <a:pPr algn="ctr"/>
            <a:r>
              <a:rPr lang="en-US" sz="8800" dirty="0">
                <a:latin typeface="Arial Black" panose="020B0A04020102020204" pitchFamily="34" charset="0"/>
                <a:ea typeface="Open Sans ExtraBold" panose="020B0606030504020204" pitchFamily="34" charset="0"/>
                <a:cs typeface="Arial" panose="020B0604020202020204" pitchFamily="34" charset="0"/>
              </a:rPr>
              <a:t>DONOR ADVISED FUND</a:t>
            </a:r>
          </a:p>
        </p:txBody>
      </p:sp>
      <p:pic>
        <p:nvPicPr>
          <p:cNvPr id="3" name="Picture 2">
            <a:extLst>
              <a:ext uri="{FF2B5EF4-FFF2-40B4-BE49-F238E27FC236}">
                <a16:creationId xmlns:a16="http://schemas.microsoft.com/office/drawing/2014/main" id="{1A88FFAB-8B26-4AEC-A7CD-7A2B638C8D0E}"/>
              </a:ext>
            </a:extLst>
          </p:cNvPr>
          <p:cNvPicPr>
            <a:picLocks noChangeAspect="1"/>
          </p:cNvPicPr>
          <p:nvPr/>
        </p:nvPicPr>
        <p:blipFill>
          <a:blip r:embed="rId4"/>
          <a:stretch>
            <a:fillRect/>
          </a:stretch>
        </p:blipFill>
        <p:spPr>
          <a:xfrm>
            <a:off x="444852" y="7683808"/>
            <a:ext cx="12255388" cy="2088744"/>
          </a:xfrm>
          <a:prstGeom prst="rect">
            <a:avLst/>
          </a:prstGeom>
        </p:spPr>
      </p:pic>
    </p:spTree>
    <p:extLst>
      <p:ext uri="{BB962C8B-B14F-4D97-AF65-F5344CB8AC3E}">
        <p14:creationId xmlns:p14="http://schemas.microsoft.com/office/powerpoint/2010/main" val="106748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01DDD6-2C4A-7349-8C85-8DF47845A59A}"/>
              </a:ext>
            </a:extLst>
          </p:cNvPr>
          <p:cNvSpPr txBox="1"/>
          <p:nvPr/>
        </p:nvSpPr>
        <p:spPr>
          <a:xfrm>
            <a:off x="467832" y="92274"/>
            <a:ext cx="12416849" cy="1938992"/>
          </a:xfrm>
          <a:prstGeom prst="rect">
            <a:avLst/>
          </a:prstGeom>
          <a:noFill/>
        </p:spPr>
        <p:txBody>
          <a:bodyPr wrap="square" rtlCol="0">
            <a:spAutoFit/>
          </a:bodyPr>
          <a:lstStyle/>
          <a:p>
            <a:r>
              <a:rPr lang="en-US" sz="6000" kern="0" cap="all" dirty="0">
                <a:latin typeface="Arial Black" panose="020B0A04020102020204" pitchFamily="34" charset="0"/>
                <a:ea typeface="Open Sans ExtraBold" panose="020B0606030504020204" pitchFamily="34" charset="0"/>
                <a:cs typeface="Arial" panose="020B0604020202020204" pitchFamily="34" charset="0"/>
              </a:rPr>
              <a:t>Maximize an existing CLUB Foundation</a:t>
            </a:r>
            <a:endParaRPr lang="en-US" sz="5400" kern="0" cap="all" dirty="0">
              <a:latin typeface="Arial Black" panose="020B0A04020102020204" pitchFamily="34" charset="0"/>
              <a:ea typeface="Open Sans ExtraBold" panose="020B0606030504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6E81E46-AF4B-E74D-B065-80DA5792B010}"/>
              </a:ext>
            </a:extLst>
          </p:cNvPr>
          <p:cNvSpPr txBox="1"/>
          <p:nvPr/>
        </p:nvSpPr>
        <p:spPr>
          <a:xfrm>
            <a:off x="201620" y="2004005"/>
            <a:ext cx="5986530" cy="6801862"/>
          </a:xfrm>
          <a:prstGeom prst="rect">
            <a:avLst/>
          </a:prstGeom>
          <a:noFill/>
        </p:spPr>
        <p:txBody>
          <a:bodyPr wrap="square" rtlCol="0">
            <a:spAutoFit/>
          </a:bodyPr>
          <a:lstStyle/>
          <a:p>
            <a:pPr marL="285750" indent="-285750">
              <a:buFont typeface="Wingdings" pitchFamily="2" charset="2"/>
              <a:buChar char="§"/>
            </a:pPr>
            <a:r>
              <a:rPr lang="en-US" sz="2800" dirty="0">
                <a:solidFill>
                  <a:srgbClr val="0070C0"/>
                </a:solidFill>
                <a:latin typeface="Arial" panose="020B0604020202020204" pitchFamily="34" charset="0"/>
                <a:ea typeface="Open Sans" panose="020B0606030504020204" pitchFamily="34" charset="0"/>
                <a:cs typeface="Arial" panose="020B0604020202020204" pitchFamily="34" charset="0"/>
              </a:rPr>
              <a:t>Reduce administrative burden by letting the DAF issue tax receipts, account for the funds on tax filings, and manage investments</a:t>
            </a:r>
          </a:p>
          <a:p>
            <a:pPr marL="285750" indent="-285750">
              <a:buFont typeface="Wingdings" pitchFamily="2" charset="2"/>
              <a:buChar char="§"/>
            </a:pPr>
            <a:endParaRPr lang="en-US" sz="28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r>
              <a:rPr lang="en-US" sz="2800" dirty="0">
                <a:solidFill>
                  <a:srgbClr val="0070C0"/>
                </a:solidFill>
                <a:latin typeface="Arial" panose="020B0604020202020204" pitchFamily="34" charset="0"/>
                <a:ea typeface="Open Sans" panose="020B0606030504020204" pitchFamily="34" charset="0"/>
                <a:cs typeface="Arial" panose="020B0604020202020204" pitchFamily="34" charset="0"/>
              </a:rPr>
              <a:t>Recommend grants to the club foundation as needed</a:t>
            </a:r>
          </a:p>
          <a:p>
            <a:pPr marL="285750" indent="-285750">
              <a:buFont typeface="Wingdings" pitchFamily="2" charset="2"/>
              <a:buChar char="§"/>
            </a:pPr>
            <a:endParaRPr lang="en-US" sz="28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r>
              <a:rPr lang="en-US" sz="2800" dirty="0">
                <a:solidFill>
                  <a:srgbClr val="0070C0"/>
                </a:solidFill>
                <a:latin typeface="Arial" panose="020B0604020202020204" pitchFamily="34" charset="0"/>
                <a:ea typeface="Open Sans" panose="020B0606030504020204" pitchFamily="34" charset="0"/>
                <a:cs typeface="Arial" panose="020B0604020202020204" pitchFamily="34" charset="0"/>
              </a:rPr>
              <a:t>Reduce tax preparation by keeping minimum assets in the club foundation</a:t>
            </a:r>
          </a:p>
          <a:p>
            <a:pPr marL="285750" indent="-285750">
              <a:buFont typeface="Wingdings" pitchFamily="2" charset="2"/>
              <a:buChar char="§"/>
            </a:pPr>
            <a:endParaRPr lang="en-US" sz="28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r>
              <a:rPr lang="en-US" sz="2800" dirty="0">
                <a:solidFill>
                  <a:srgbClr val="0070C0"/>
                </a:solidFill>
                <a:latin typeface="Arial" panose="020B0604020202020204" pitchFamily="34" charset="0"/>
                <a:ea typeface="Open Sans" panose="020B0606030504020204" pitchFamily="34" charset="0"/>
                <a:cs typeface="Arial" panose="020B0604020202020204" pitchFamily="34" charset="0"/>
              </a:rPr>
              <a:t>Increase professional investment resources</a:t>
            </a:r>
          </a:p>
          <a:p>
            <a:pPr marL="285750" indent="-285750">
              <a:buFont typeface="Wingdings" pitchFamily="2" charset="2"/>
              <a:buChar char="§"/>
            </a:pPr>
            <a:endParaRPr lang="en-US" sz="2400" dirty="0">
              <a:latin typeface="Arial" panose="020B0604020202020204" pitchFamily="34" charset="0"/>
              <a:ea typeface="Open Sans" panose="020B0606030504020204" pitchFamily="34" charset="0"/>
              <a:cs typeface="Arial" panose="020B0604020202020204" pitchFamily="34" charset="0"/>
            </a:endParaRPr>
          </a:p>
          <a:p>
            <a:endParaRPr lang="en-US" sz="2000" dirty="0">
              <a:latin typeface="Arial" panose="020B0604020202020204" pitchFamily="34" charset="0"/>
              <a:ea typeface="Open Sans" panose="020B0606030504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5D7F245-F3CD-44BD-B633-0AC52C3BCC70}"/>
              </a:ext>
            </a:extLst>
          </p:cNvPr>
          <p:cNvPicPr>
            <a:picLocks noChangeAspect="1"/>
          </p:cNvPicPr>
          <p:nvPr/>
        </p:nvPicPr>
        <p:blipFill>
          <a:blip r:embed="rId3"/>
          <a:stretch>
            <a:fillRect/>
          </a:stretch>
        </p:blipFill>
        <p:spPr>
          <a:xfrm>
            <a:off x="6501606" y="2004005"/>
            <a:ext cx="4952129" cy="6801862"/>
          </a:xfrm>
          <a:prstGeom prst="rect">
            <a:avLst/>
          </a:prstGeom>
        </p:spPr>
      </p:pic>
    </p:spTree>
    <p:extLst>
      <p:ext uri="{BB962C8B-B14F-4D97-AF65-F5344CB8AC3E}">
        <p14:creationId xmlns:p14="http://schemas.microsoft.com/office/powerpoint/2010/main" val="116267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ecklist and Tick Icon Vector Design. Scalable to any size. Vector Illustration EPS 10 File. checklist stock illustrations">
            <a:extLst>
              <a:ext uri="{FF2B5EF4-FFF2-40B4-BE49-F238E27FC236}">
                <a16:creationId xmlns:a16="http://schemas.microsoft.com/office/drawing/2014/main" id="{9EA17945-492E-48D0-A9C0-635E668E7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8" t="11442" r="19635" b="12963"/>
          <a:stretch/>
        </p:blipFill>
        <p:spPr bwMode="auto">
          <a:xfrm>
            <a:off x="6501606" y="2258446"/>
            <a:ext cx="5261930" cy="67162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FB034C-2FA5-4681-8BBD-D2169B3D3B07}"/>
              </a:ext>
            </a:extLst>
          </p:cNvPr>
          <p:cNvSpPr txBox="1"/>
          <p:nvPr/>
        </p:nvSpPr>
        <p:spPr>
          <a:xfrm>
            <a:off x="1733199" y="6245124"/>
            <a:ext cx="3163329" cy="1900520"/>
          </a:xfrm>
          <a:prstGeom prst="rect">
            <a:avLst/>
          </a:prstGeom>
          <a:noFill/>
        </p:spPr>
        <p:txBody>
          <a:bodyPr wrap="square" rtlCol="0">
            <a:spAutoFit/>
          </a:bodyPr>
          <a:lstStyle/>
          <a:p>
            <a:r>
              <a:rPr lang="en-US" sz="3200" dirty="0">
                <a:solidFill>
                  <a:srgbClr val="008080"/>
                </a:solidFill>
                <a:latin typeface="Arial" panose="020B0604020202020204" pitchFamily="34" charset="0"/>
                <a:ea typeface="Open Sans" panose="020B0606030504020204" pitchFamily="34" charset="0"/>
                <a:cs typeface="Arial" panose="020B0604020202020204" pitchFamily="34" charset="0"/>
              </a:rPr>
              <a:t>See Program Circular for more details.</a:t>
            </a:r>
          </a:p>
          <a:p>
            <a:endParaRPr lang="en-US" dirty="0"/>
          </a:p>
        </p:txBody>
      </p:sp>
      <p:sp>
        <p:nvSpPr>
          <p:cNvPr id="2" name="TextBox 1">
            <a:extLst>
              <a:ext uri="{FF2B5EF4-FFF2-40B4-BE49-F238E27FC236}">
                <a16:creationId xmlns:a16="http://schemas.microsoft.com/office/drawing/2014/main" id="{32A120AC-85F0-4A89-B651-773D4ED8EFE0}"/>
              </a:ext>
            </a:extLst>
          </p:cNvPr>
          <p:cNvSpPr txBox="1"/>
          <p:nvPr/>
        </p:nvSpPr>
        <p:spPr>
          <a:xfrm>
            <a:off x="382772" y="549302"/>
            <a:ext cx="10441172" cy="2123658"/>
          </a:xfrm>
          <a:prstGeom prst="rect">
            <a:avLst/>
          </a:prstGeom>
          <a:noFill/>
        </p:spPr>
        <p:txBody>
          <a:bodyPr wrap="square" rtlCol="0">
            <a:spAutoFit/>
          </a:bodyPr>
          <a:lstStyle/>
          <a:p>
            <a:r>
              <a:rPr lang="en-US" sz="6600" cap="all" dirty="0">
                <a:latin typeface="Arial Black" panose="020B0A04020102020204" pitchFamily="34" charset="0"/>
              </a:rPr>
              <a:t>Restrictions &amp; disclaimers </a:t>
            </a:r>
          </a:p>
        </p:txBody>
      </p:sp>
    </p:spTree>
    <p:extLst>
      <p:ext uri="{BB962C8B-B14F-4D97-AF65-F5344CB8AC3E}">
        <p14:creationId xmlns:p14="http://schemas.microsoft.com/office/powerpoint/2010/main" val="37791334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43AB88-2C4C-7241-854C-D629D6CCF476}"/>
              </a:ext>
            </a:extLst>
          </p:cNvPr>
          <p:cNvSpPr txBox="1"/>
          <p:nvPr/>
        </p:nvSpPr>
        <p:spPr>
          <a:xfrm>
            <a:off x="318977" y="284436"/>
            <a:ext cx="12345065" cy="1107996"/>
          </a:xfrm>
          <a:prstGeom prst="rect">
            <a:avLst/>
          </a:prstGeom>
          <a:noFill/>
        </p:spPr>
        <p:txBody>
          <a:bodyPr wrap="square" rtlCol="0">
            <a:spAutoFit/>
          </a:bodyPr>
          <a:lstStyle/>
          <a:p>
            <a:r>
              <a:rPr lang="en-US" sz="6600" dirty="0">
                <a:latin typeface="Arial Black" panose="020B0A04020102020204" pitchFamily="34" charset="0"/>
                <a:ea typeface="Open Sans ExtraBold" panose="020B0606030504020204" pitchFamily="34" charset="0"/>
                <a:cs typeface="Arial" panose="020B0604020202020204" pitchFamily="34" charset="0"/>
              </a:rPr>
              <a:t>INDIVIDUAL ACCOUNTS</a:t>
            </a:r>
          </a:p>
        </p:txBody>
      </p:sp>
      <p:pic>
        <p:nvPicPr>
          <p:cNvPr id="3" name="Picture 2">
            <a:extLst>
              <a:ext uri="{FF2B5EF4-FFF2-40B4-BE49-F238E27FC236}">
                <a16:creationId xmlns:a16="http://schemas.microsoft.com/office/drawing/2014/main" id="{F91F9D34-5692-D44B-8C12-2040D0C62D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21" t="9081" r="1576" b="4828"/>
          <a:stretch/>
        </p:blipFill>
        <p:spPr>
          <a:xfrm>
            <a:off x="5" y="1998921"/>
            <a:ext cx="13083477" cy="7757854"/>
          </a:xfrm>
          <a:prstGeom prst="rect">
            <a:avLst/>
          </a:prstGeom>
        </p:spPr>
      </p:pic>
      <p:pic>
        <p:nvPicPr>
          <p:cNvPr id="5" name="Picture 4">
            <a:extLst>
              <a:ext uri="{FF2B5EF4-FFF2-40B4-BE49-F238E27FC236}">
                <a16:creationId xmlns:a16="http://schemas.microsoft.com/office/drawing/2014/main" id="{2EE3BC03-858C-D34C-BB82-90CCB27CC8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Tree>
    <p:extLst>
      <p:ext uri="{BB962C8B-B14F-4D97-AF65-F5344CB8AC3E}">
        <p14:creationId xmlns:p14="http://schemas.microsoft.com/office/powerpoint/2010/main" val="266916274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9A5C2-E5A3-9245-97B3-A337E12C784A}"/>
              </a:ext>
            </a:extLst>
          </p:cNvPr>
          <p:cNvSpPr txBox="1"/>
          <p:nvPr/>
        </p:nvSpPr>
        <p:spPr>
          <a:xfrm>
            <a:off x="6639577" y="2108341"/>
            <a:ext cx="5966099" cy="6740307"/>
          </a:xfrm>
          <a:prstGeom prst="rect">
            <a:avLst/>
          </a:prstGeom>
          <a:noFill/>
        </p:spPr>
        <p:txBody>
          <a:bodyPr wrap="square" rtlCol="0">
            <a:spAutoFit/>
          </a:bodyPr>
          <a:lstStyle/>
          <a:p>
            <a:pPr marL="174625" lvl="0" indent="-174625">
              <a:buFont typeface="Wingdings" pitchFamily="2" charset="2"/>
              <a:buChar char="§"/>
            </a:pPr>
            <a:r>
              <a:rPr lang="en-US" sz="2400" dirty="0">
                <a:solidFill>
                  <a:srgbClr val="0070C0"/>
                </a:solidFill>
                <a:latin typeface="Arial" panose="020B0604020202020204" pitchFamily="34" charset="0"/>
                <a:cs typeface="Arial" panose="020B0604020202020204" pitchFamily="34" charset="0"/>
              </a:rPr>
              <a:t>Make year-end gifts to maximize tax benefits </a:t>
            </a:r>
          </a:p>
          <a:p>
            <a:pPr marL="174625" lvl="0" indent="-174625">
              <a:buFont typeface="Wingdings" pitchFamily="2" charset="2"/>
              <a:buChar char="§"/>
            </a:pPr>
            <a:endParaRPr lang="en-US" sz="24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400" dirty="0">
                <a:solidFill>
                  <a:srgbClr val="0070C0"/>
                </a:solidFill>
                <a:latin typeface="Arial" panose="020B0604020202020204" pitchFamily="34" charset="0"/>
                <a:cs typeface="Arial" panose="020B0604020202020204" pitchFamily="34" charset="0"/>
              </a:rPr>
              <a:t>Make one transfer of securities to the account, then distribute from there </a:t>
            </a:r>
          </a:p>
          <a:p>
            <a:pPr marL="174625" lvl="0" indent="-174625">
              <a:buFont typeface="Wingdings" pitchFamily="2" charset="2"/>
              <a:buChar char="§"/>
            </a:pPr>
            <a:endParaRPr lang="en-US" sz="24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400" dirty="0">
                <a:solidFill>
                  <a:srgbClr val="0070C0"/>
                </a:solidFill>
                <a:latin typeface="Arial" panose="020B0604020202020204" pitchFamily="34" charset="0"/>
                <a:cs typeface="Arial" panose="020B0604020202020204" pitchFamily="34" charset="0"/>
              </a:rPr>
              <a:t>Access your account on-line any time</a:t>
            </a:r>
          </a:p>
          <a:p>
            <a:pPr marL="174625" lvl="0" indent="-174625">
              <a:buFont typeface="Wingdings" pitchFamily="2" charset="2"/>
              <a:buChar char="§"/>
            </a:pPr>
            <a:endParaRPr lang="en-US" sz="2400" dirty="0">
              <a:solidFill>
                <a:srgbClr val="0070C0"/>
              </a:solidFill>
              <a:latin typeface="Arial" panose="020B0604020202020204" pitchFamily="34" charset="0"/>
              <a:cs typeface="Arial" panose="020B0604020202020204" pitchFamily="34" charset="0"/>
            </a:endParaRPr>
          </a:p>
          <a:p>
            <a:pPr marL="174625" lvl="0" indent="-174625">
              <a:buFont typeface="Wingdings" pitchFamily="2" charset="2"/>
              <a:buChar char="§"/>
            </a:pPr>
            <a:r>
              <a:rPr lang="en-US" sz="2400" dirty="0">
                <a:solidFill>
                  <a:srgbClr val="0070C0"/>
                </a:solidFill>
                <a:latin typeface="Arial" panose="020B0604020202020204" pitchFamily="34" charset="0"/>
                <a:cs typeface="Arial" panose="020B0604020202020204" pitchFamily="34" charset="0"/>
              </a:rPr>
              <a:t>Donate taxable assets now, then recommend grants throughout your retirement years  </a:t>
            </a:r>
          </a:p>
          <a:p>
            <a:pPr marL="174625" lvl="0" indent="-174625">
              <a:buFont typeface="Wingdings" pitchFamily="2" charset="2"/>
              <a:buChar char="§"/>
            </a:pPr>
            <a:endParaRPr lang="en-US" sz="24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400" dirty="0">
                <a:solidFill>
                  <a:srgbClr val="0070C0"/>
                </a:solidFill>
                <a:latin typeface="Arial" panose="020B0604020202020204" pitchFamily="34" charset="0"/>
                <a:cs typeface="Arial" panose="020B0604020202020204" pitchFamily="34" charset="0"/>
              </a:rPr>
              <a:t>Opt to be anonymous</a:t>
            </a:r>
          </a:p>
          <a:p>
            <a:pPr marL="174625" lvl="0" indent="-174625">
              <a:buFont typeface="Wingdings" pitchFamily="2" charset="2"/>
              <a:buChar char="§"/>
            </a:pPr>
            <a:endParaRPr lang="en-US" sz="24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400" dirty="0">
                <a:solidFill>
                  <a:srgbClr val="0070C0"/>
                </a:solidFill>
                <a:latin typeface="Arial" panose="020B0604020202020204" pitchFamily="34" charset="0"/>
                <a:cs typeface="Arial" panose="020B0604020202020204" pitchFamily="34" charset="0"/>
              </a:rPr>
              <a:t>Establish an account for your children or grandchildren</a:t>
            </a:r>
          </a:p>
          <a:p>
            <a:pPr marL="174625" lvl="0" indent="-174625">
              <a:buFont typeface="Wingdings" pitchFamily="2" charset="2"/>
              <a:buChar char="§"/>
            </a:pPr>
            <a:endParaRPr lang="en-US" sz="24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400" dirty="0">
                <a:solidFill>
                  <a:srgbClr val="0070C0"/>
                </a:solidFill>
                <a:latin typeface="Arial" panose="020B0604020202020204" pitchFamily="34" charset="0"/>
                <a:cs typeface="Arial" panose="020B0604020202020204" pitchFamily="34" charset="0"/>
              </a:rPr>
              <a:t>Reduce your estate tax</a:t>
            </a:r>
            <a:endParaRPr lang="en-US" sz="2400" dirty="0">
              <a:solidFill>
                <a:srgbClr val="0070C0"/>
              </a:solidFill>
              <a:latin typeface="Arial" panose="020B0604020202020204" pitchFamily="34" charset="0"/>
              <a:ea typeface="Open Sans" panose="020B0606030504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AAC7B92-8A21-4D41-A525-8C10C336A9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
        <p:nvSpPr>
          <p:cNvPr id="9" name="TextBox 8">
            <a:extLst>
              <a:ext uri="{FF2B5EF4-FFF2-40B4-BE49-F238E27FC236}">
                <a16:creationId xmlns:a16="http://schemas.microsoft.com/office/drawing/2014/main" id="{AC65ED85-7A04-ED4A-9831-3A2BB14B7D45}"/>
              </a:ext>
            </a:extLst>
          </p:cNvPr>
          <p:cNvSpPr txBox="1"/>
          <p:nvPr/>
        </p:nvSpPr>
        <p:spPr>
          <a:xfrm>
            <a:off x="602583" y="8946958"/>
            <a:ext cx="8412480" cy="261610"/>
          </a:xfrm>
          <a:prstGeom prst="rect">
            <a:avLst/>
          </a:prstGeom>
          <a:noFill/>
        </p:spPr>
        <p:txBody>
          <a:bodyPr wrap="square" rtlCol="0">
            <a:spAutoFit/>
          </a:bodyPr>
          <a:lstStyle/>
          <a:p>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ROTARY FOUNDATION DONOR ADVISED FUND </a:t>
            </a:r>
          </a:p>
        </p:txBody>
      </p:sp>
      <p:sp>
        <p:nvSpPr>
          <p:cNvPr id="7" name="TextBox 6">
            <a:extLst>
              <a:ext uri="{FF2B5EF4-FFF2-40B4-BE49-F238E27FC236}">
                <a16:creationId xmlns:a16="http://schemas.microsoft.com/office/drawing/2014/main" id="{54F138A3-A2B2-B343-8F77-87B7FB9F96CA}"/>
              </a:ext>
            </a:extLst>
          </p:cNvPr>
          <p:cNvSpPr txBox="1"/>
          <p:nvPr/>
        </p:nvSpPr>
        <p:spPr>
          <a:xfrm>
            <a:off x="493753" y="394892"/>
            <a:ext cx="11501035" cy="1954574"/>
          </a:xfrm>
          <a:prstGeom prst="rect">
            <a:avLst/>
          </a:prstGeom>
          <a:noFill/>
        </p:spPr>
        <p:txBody>
          <a:bodyPr wrap="square" rtlCol="0">
            <a:spAutoFit/>
          </a:bodyPr>
          <a:lstStyle/>
          <a:p>
            <a:pPr>
              <a:lnSpc>
                <a:spcPts val="7000"/>
              </a:lnSpc>
            </a:pPr>
            <a:r>
              <a:rPr lang="en-US" sz="6600" dirty="0">
                <a:latin typeface="Arial Black" panose="020B0A04020102020204" pitchFamily="34" charset="0"/>
                <a:ea typeface="Open Sans ExtraBold" panose="020B0606030504020204" pitchFamily="34" charset="0"/>
                <a:cs typeface="Arial" panose="020B0604020202020204" pitchFamily="34" charset="0"/>
              </a:rPr>
              <a:t>INDIVIDUAL ACCOUNT</a:t>
            </a:r>
          </a:p>
          <a:p>
            <a:pPr>
              <a:lnSpc>
                <a:spcPts val="7000"/>
              </a:lnSpc>
            </a:pPr>
            <a:r>
              <a:rPr lang="en-US" sz="6600" dirty="0">
                <a:latin typeface="Arial Black" panose="020B0A04020102020204" pitchFamily="34" charset="0"/>
                <a:ea typeface="Open Sans ExtraBold" panose="020B0606030504020204" pitchFamily="34" charset="0"/>
                <a:cs typeface="Arial" panose="020B0604020202020204" pitchFamily="34" charset="0"/>
              </a:rPr>
              <a:t>BENEFITS</a:t>
            </a:r>
          </a:p>
        </p:txBody>
      </p:sp>
      <p:pic>
        <p:nvPicPr>
          <p:cNvPr id="10" name="Picture 2" descr="Portrait of happy fashionable senior woman smiling for camera while using laptop at home  older person at office stock pictures, royalty-free photos &amp; images">
            <a:extLst>
              <a:ext uri="{FF2B5EF4-FFF2-40B4-BE49-F238E27FC236}">
                <a16:creationId xmlns:a16="http://schemas.microsoft.com/office/drawing/2014/main" id="{7F5B02A9-7FA5-4344-915E-46748B2D8047}"/>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6176" t="11915" r="37942" b="14463"/>
          <a:stretch/>
        </p:blipFill>
        <p:spPr bwMode="auto">
          <a:xfrm>
            <a:off x="493754" y="2491734"/>
            <a:ext cx="5768420" cy="617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96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E6F4E19-66E6-431E-AE6E-37FC7A2E5E15}"/>
              </a:ext>
            </a:extLst>
          </p:cNvPr>
          <p:cNvPicPr>
            <a:picLocks noChangeAspect="1" noChangeArrowheads="1"/>
          </p:cNvPicPr>
          <p:nvPr/>
        </p:nvPicPr>
        <p:blipFill rotWithShape="1">
          <a:blip r:embed="rId3"/>
          <a:srcRect l="12112" r="8049"/>
          <a:stretch/>
        </p:blipFill>
        <p:spPr bwMode="auto">
          <a:xfrm>
            <a:off x="6707237" y="2562402"/>
            <a:ext cx="5769864" cy="5905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7A5D82-CE73-674F-BFB1-98C884B7203D}"/>
              </a:ext>
            </a:extLst>
          </p:cNvPr>
          <p:cNvSpPr txBox="1"/>
          <p:nvPr/>
        </p:nvSpPr>
        <p:spPr>
          <a:xfrm>
            <a:off x="394970" y="224685"/>
            <a:ext cx="12337652" cy="1887696"/>
          </a:xfrm>
          <a:prstGeom prst="rect">
            <a:avLst/>
          </a:prstGeom>
          <a:noFill/>
        </p:spPr>
        <p:txBody>
          <a:bodyPr wrap="square" rtlCol="0">
            <a:spAutoFit/>
          </a:bodyPr>
          <a:lstStyle/>
          <a:p>
            <a:pPr>
              <a:lnSpc>
                <a:spcPts val="7000"/>
              </a:lnSpc>
            </a:pPr>
            <a:r>
              <a:rPr lang="en-US" sz="6600" dirty="0">
                <a:latin typeface="Arial Black" panose="020B0A04020102020204" pitchFamily="34" charset="0"/>
                <a:ea typeface="Open Sans ExtraBold" panose="020B0606030504020204" pitchFamily="34" charset="0"/>
                <a:cs typeface="Arial" panose="020B0604020202020204" pitchFamily="34" charset="0"/>
              </a:rPr>
              <a:t>MORE INDIVIDUAL ACCOUNT BENEFITS</a:t>
            </a:r>
          </a:p>
        </p:txBody>
      </p:sp>
      <p:sp>
        <p:nvSpPr>
          <p:cNvPr id="5" name="TextBox 4">
            <a:extLst>
              <a:ext uri="{FF2B5EF4-FFF2-40B4-BE49-F238E27FC236}">
                <a16:creationId xmlns:a16="http://schemas.microsoft.com/office/drawing/2014/main" id="{C073AD9A-982F-BE48-81A8-E83EE029E17E}"/>
              </a:ext>
            </a:extLst>
          </p:cNvPr>
          <p:cNvSpPr txBox="1"/>
          <p:nvPr/>
        </p:nvSpPr>
        <p:spPr>
          <a:xfrm>
            <a:off x="526112" y="2517781"/>
            <a:ext cx="5571130" cy="6909584"/>
          </a:xfrm>
          <a:prstGeom prst="rect">
            <a:avLst/>
          </a:prstGeom>
          <a:noFill/>
        </p:spPr>
        <p:txBody>
          <a:bodyPr wrap="square" rtlCol="0">
            <a:spAutoFit/>
          </a:bodyPr>
          <a:lstStyle/>
          <a:p>
            <a:pPr marL="174625" lvl="0" indent="-174625">
              <a:buFont typeface="Wingdings" pitchFamily="2" charset="2"/>
              <a:buChar char="§"/>
            </a:pPr>
            <a: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t>Automate your Annual Fund support with a minimum $250 transfer each July</a:t>
            </a:r>
            <a:b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br>
            <a:endPar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indent="-174625">
              <a:buFont typeface="Wingdings" pitchFamily="2" charset="2"/>
              <a:buChar char="§"/>
            </a:pPr>
            <a: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t>Paul Harris Fellow and Major Donor recognition for support of TRF programs</a:t>
            </a:r>
          </a:p>
          <a:p>
            <a:pPr marL="174625" lvl="0" indent="-174625">
              <a:buFont typeface="Wingdings" pitchFamily="2" charset="2"/>
              <a:buChar char="§"/>
            </a:pPr>
            <a:endPar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indent="-174625">
              <a:buFont typeface="Wingdings" pitchFamily="2" charset="2"/>
              <a:buChar char="§"/>
            </a:pPr>
            <a: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t>Benefactor or Bequest Society when the account is opened</a:t>
            </a:r>
          </a:p>
          <a:p>
            <a:pPr marL="174625" lvl="0" indent="-174625">
              <a:buFont typeface="Wingdings" pitchFamily="2" charset="2"/>
              <a:buChar char="§"/>
            </a:pPr>
            <a:endPar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indent="-174625">
              <a:spcAft>
                <a:spcPts val="600"/>
              </a:spcAft>
              <a:buFont typeface="Wingdings" pitchFamily="2" charset="2"/>
              <a:buChar char="§"/>
            </a:pPr>
            <a: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t>Create your Rotary Legacy: </a:t>
            </a:r>
          </a:p>
          <a:p>
            <a:pPr marL="692150" lvl="1" indent="-342900">
              <a:spcAft>
                <a:spcPts val="600"/>
              </a:spcAft>
              <a:buFont typeface="Arial" panose="020B0604020202020204" pitchFamily="34" charset="0"/>
              <a:buChar char="•"/>
            </a:pPr>
            <a: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t>Fifty-percent of the remaining funds transfer to Rotary’s Endowment in your name </a:t>
            </a:r>
          </a:p>
          <a:p>
            <a:pPr marL="692150" lvl="1" indent="-342900">
              <a:spcAft>
                <a:spcPts val="600"/>
              </a:spcAft>
              <a:buFont typeface="Arial" panose="020B0604020202020204" pitchFamily="34" charset="0"/>
              <a:buChar char="•"/>
            </a:pPr>
            <a: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t>Remaining funds may be designated for other charities</a:t>
            </a:r>
          </a:p>
          <a:p>
            <a:pPr marL="285750" indent="-285750">
              <a:buFont typeface="Wingdings" pitchFamily="2" charset="2"/>
              <a:buChar char="§"/>
            </a:pPr>
            <a:endPar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endParaRPr lang="en-US" sz="2400" spc="-5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endParaRPr lang="en-US" sz="2000" spc="-50" dirty="0">
              <a:latin typeface="Arial" panose="020B0604020202020204" pitchFamily="34" charset="0"/>
              <a:ea typeface="Open Sans" panose="020B06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B4B2FD3-C270-574A-9D1D-A1CAF03B8B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
        <p:nvSpPr>
          <p:cNvPr id="10" name="TextBox 9">
            <a:extLst>
              <a:ext uri="{FF2B5EF4-FFF2-40B4-BE49-F238E27FC236}">
                <a16:creationId xmlns:a16="http://schemas.microsoft.com/office/drawing/2014/main" id="{EF8EA220-F837-AC49-8B97-A18960931E13}"/>
              </a:ext>
            </a:extLst>
          </p:cNvPr>
          <p:cNvSpPr txBox="1"/>
          <p:nvPr/>
        </p:nvSpPr>
        <p:spPr>
          <a:xfrm>
            <a:off x="394970" y="8918257"/>
            <a:ext cx="8412480" cy="261610"/>
          </a:xfrm>
          <a:prstGeom prst="rect">
            <a:avLst/>
          </a:prstGeom>
          <a:noFill/>
        </p:spPr>
        <p:txBody>
          <a:bodyPr wrap="square" rtlCol="0">
            <a:spAutoFit/>
          </a:bodyPr>
          <a:lstStyle/>
          <a:p>
            <a:r>
              <a:rPr lang="en-US" sz="1100" dirty="0">
                <a:solidFill>
                  <a:srgbClr val="687C90"/>
                </a:solidFill>
                <a:latin typeface="Open Sans" panose="020B0606030504020204" pitchFamily="34" charset="0"/>
                <a:ea typeface="Open Sans" panose="020B0606030504020204" pitchFamily="34" charset="0"/>
                <a:cs typeface="Open Sans" panose="020B0606030504020204" pitchFamily="34" charset="0"/>
              </a:rPr>
              <a:t>THE ROTARY FOUNDATION DONOR ADVISED FUND </a:t>
            </a:r>
          </a:p>
        </p:txBody>
      </p:sp>
    </p:spTree>
    <p:extLst>
      <p:ext uri="{BB962C8B-B14F-4D97-AF65-F5344CB8AC3E}">
        <p14:creationId xmlns:p14="http://schemas.microsoft.com/office/powerpoint/2010/main" val="113639944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A5D82-CE73-674F-BFB1-98C884B7203D}"/>
              </a:ext>
            </a:extLst>
          </p:cNvPr>
          <p:cNvSpPr txBox="1"/>
          <p:nvPr/>
        </p:nvSpPr>
        <p:spPr>
          <a:xfrm>
            <a:off x="394970" y="374266"/>
            <a:ext cx="11387229" cy="1887696"/>
          </a:xfrm>
          <a:prstGeom prst="rect">
            <a:avLst/>
          </a:prstGeom>
          <a:noFill/>
        </p:spPr>
        <p:txBody>
          <a:bodyPr wrap="square" rtlCol="0">
            <a:spAutoFit/>
          </a:bodyPr>
          <a:lstStyle/>
          <a:p>
            <a:pPr>
              <a:lnSpc>
                <a:spcPts val="7000"/>
              </a:lnSpc>
            </a:pPr>
            <a:r>
              <a:rPr lang="en-US" sz="6600" kern="0" dirty="0">
                <a:latin typeface="Arial Black" panose="020B0A04020102020204" pitchFamily="34" charset="0"/>
                <a:ea typeface="Open Sans ExtraBold" panose="020B0606030504020204" pitchFamily="34" charset="0"/>
                <a:cs typeface="Arial" panose="020B0604020202020204" pitchFamily="34" charset="0"/>
              </a:rPr>
              <a:t>EVEN MORE SWEET BENEFITS</a:t>
            </a:r>
          </a:p>
        </p:txBody>
      </p:sp>
      <p:sp>
        <p:nvSpPr>
          <p:cNvPr id="5" name="TextBox 4">
            <a:extLst>
              <a:ext uri="{FF2B5EF4-FFF2-40B4-BE49-F238E27FC236}">
                <a16:creationId xmlns:a16="http://schemas.microsoft.com/office/drawing/2014/main" id="{C073AD9A-982F-BE48-81A8-E83EE029E17E}"/>
              </a:ext>
            </a:extLst>
          </p:cNvPr>
          <p:cNvSpPr txBox="1"/>
          <p:nvPr/>
        </p:nvSpPr>
        <p:spPr>
          <a:xfrm>
            <a:off x="982262" y="2799059"/>
            <a:ext cx="4445569" cy="5801588"/>
          </a:xfrm>
          <a:prstGeom prst="rect">
            <a:avLst/>
          </a:prstGeom>
          <a:noFill/>
        </p:spPr>
        <p:txBody>
          <a:bodyPr wrap="square" rtlCol="0">
            <a:spAutoFit/>
          </a:bodyPr>
          <a:lstStyle/>
          <a:p>
            <a:pPr marL="174625" lvl="0" indent="-174625">
              <a:buFont typeface="Wingdings" pitchFamily="2" charset="2"/>
              <a:buChar char="§"/>
            </a:pPr>
            <a:r>
              <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rPr>
              <a:t> Reduce estate taxes </a:t>
            </a:r>
          </a:p>
          <a:p>
            <a:pPr marL="174625" indent="-174625">
              <a:spcAft>
                <a:spcPts val="600"/>
              </a:spcAft>
              <a:buFont typeface="Wingdings" pitchFamily="2" charset="2"/>
              <a:buChar char="§"/>
            </a:pPr>
            <a:endPar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endParaRPr>
          </a:p>
          <a:p>
            <a:pPr marL="174625" indent="-174625">
              <a:spcAft>
                <a:spcPts val="600"/>
              </a:spcAft>
              <a:buFont typeface="Wingdings" pitchFamily="2" charset="2"/>
              <a:buChar char="§"/>
            </a:pPr>
            <a:r>
              <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rPr>
              <a:t> Create your personal </a:t>
            </a:r>
            <a:r>
              <a:rPr lang="en-US" sz="2400" b="1" spc="-50" dirty="0">
                <a:solidFill>
                  <a:srgbClr val="008080"/>
                </a:solidFill>
                <a:latin typeface="Arial" panose="020B0604020202020204" pitchFamily="34" charset="0"/>
                <a:ea typeface="Open Sans" panose="020B0606030504020204" pitchFamily="34" charset="0"/>
                <a:cs typeface="Arial" panose="020B0604020202020204" pitchFamily="34" charset="0"/>
              </a:rPr>
              <a:t>Rotary   </a:t>
            </a:r>
            <a:br>
              <a:rPr lang="en-US" sz="2400" b="1" spc="-50" dirty="0">
                <a:solidFill>
                  <a:srgbClr val="008080"/>
                </a:solidFill>
                <a:latin typeface="Arial" panose="020B0604020202020204" pitchFamily="34" charset="0"/>
                <a:ea typeface="Open Sans" panose="020B0606030504020204" pitchFamily="34" charset="0"/>
                <a:cs typeface="Arial" panose="020B0604020202020204" pitchFamily="34" charset="0"/>
              </a:rPr>
            </a:br>
            <a:r>
              <a:rPr lang="en-US" sz="2400" b="1" spc="-50" dirty="0">
                <a:solidFill>
                  <a:srgbClr val="008080"/>
                </a:solidFill>
                <a:latin typeface="Arial" panose="020B0604020202020204" pitchFamily="34" charset="0"/>
                <a:ea typeface="Open Sans" panose="020B0606030504020204" pitchFamily="34" charset="0"/>
                <a:cs typeface="Arial" panose="020B0604020202020204" pitchFamily="34" charset="0"/>
              </a:rPr>
              <a:t> Legacy</a:t>
            </a:r>
          </a:p>
          <a:p>
            <a:pPr marL="692150" lvl="1" indent="-342900">
              <a:spcAft>
                <a:spcPts val="600"/>
              </a:spcAft>
              <a:buFont typeface="Arial" panose="020B0604020202020204" pitchFamily="34" charset="0"/>
              <a:buChar char="•"/>
            </a:pPr>
            <a:endPar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r>
              <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rPr>
              <a:t>Name children as successors for balances of $150,000 or more</a:t>
            </a:r>
            <a:br>
              <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rPr>
            </a:br>
            <a:endParaRPr lang="en-US" sz="2400" spc="-5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r>
              <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rPr>
              <a:t>Name children as successors</a:t>
            </a:r>
          </a:p>
          <a:p>
            <a:endPar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r>
              <a:rPr lang="en-US" sz="2400" spc="-50" dirty="0">
                <a:solidFill>
                  <a:srgbClr val="008080"/>
                </a:solidFill>
                <a:latin typeface="Arial" panose="020B0604020202020204" pitchFamily="34" charset="0"/>
                <a:ea typeface="Open Sans" panose="020B0606030504020204" pitchFamily="34" charset="0"/>
                <a:cs typeface="Arial" panose="020B0604020202020204" pitchFamily="34" charset="0"/>
              </a:rPr>
              <a:t>Establish funds for children or grandchildren</a:t>
            </a:r>
          </a:p>
          <a:p>
            <a:pPr lvl="0"/>
            <a:endParaRPr lang="en-US" sz="2400" spc="-5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Wingdings" pitchFamily="2" charset="2"/>
              <a:buChar char="§"/>
            </a:pPr>
            <a:endParaRPr lang="en-US" sz="2000" spc="-50" dirty="0">
              <a:latin typeface="Arial" panose="020B0604020202020204" pitchFamily="34" charset="0"/>
              <a:ea typeface="Open Sans" panose="020B06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B4B2FD3-C270-574A-9D1D-A1CAF03B8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
        <p:nvSpPr>
          <p:cNvPr id="10" name="TextBox 9">
            <a:extLst>
              <a:ext uri="{FF2B5EF4-FFF2-40B4-BE49-F238E27FC236}">
                <a16:creationId xmlns:a16="http://schemas.microsoft.com/office/drawing/2014/main" id="{EF8EA220-F837-AC49-8B97-A18960931E13}"/>
              </a:ext>
            </a:extLst>
          </p:cNvPr>
          <p:cNvSpPr txBox="1"/>
          <p:nvPr/>
        </p:nvSpPr>
        <p:spPr>
          <a:xfrm>
            <a:off x="394970" y="8918257"/>
            <a:ext cx="8412480" cy="261610"/>
          </a:xfrm>
          <a:prstGeom prst="rect">
            <a:avLst/>
          </a:prstGeom>
          <a:noFill/>
        </p:spPr>
        <p:txBody>
          <a:bodyPr wrap="square" rtlCol="0">
            <a:spAutoFit/>
          </a:bodyPr>
          <a:lstStyle/>
          <a:p>
            <a:r>
              <a:rPr lang="en-US" sz="1100" dirty="0">
                <a:solidFill>
                  <a:srgbClr val="687C90"/>
                </a:solidFill>
                <a:latin typeface="Open Sans" panose="020B0606030504020204" pitchFamily="34" charset="0"/>
                <a:ea typeface="Open Sans" panose="020B0606030504020204" pitchFamily="34" charset="0"/>
                <a:cs typeface="Open Sans" panose="020B0606030504020204" pitchFamily="34" charset="0"/>
              </a:rPr>
              <a:t>THE ROTARY FOUNDATION DONOR ADVISED FUND </a:t>
            </a:r>
          </a:p>
        </p:txBody>
      </p:sp>
      <p:pic>
        <p:nvPicPr>
          <p:cNvPr id="3" name="Picture 2">
            <a:extLst>
              <a:ext uri="{FF2B5EF4-FFF2-40B4-BE49-F238E27FC236}">
                <a16:creationId xmlns:a16="http://schemas.microsoft.com/office/drawing/2014/main" id="{77926C22-F204-41B7-B117-38A5E6BC9999}"/>
              </a:ext>
            </a:extLst>
          </p:cNvPr>
          <p:cNvPicPr>
            <a:picLocks noChangeAspect="1"/>
          </p:cNvPicPr>
          <p:nvPr/>
        </p:nvPicPr>
        <p:blipFill>
          <a:blip r:embed="rId4"/>
          <a:stretch>
            <a:fillRect/>
          </a:stretch>
        </p:blipFill>
        <p:spPr>
          <a:xfrm>
            <a:off x="5537605" y="1541469"/>
            <a:ext cx="6539689" cy="6673836"/>
          </a:xfrm>
          <a:prstGeom prst="rect">
            <a:avLst/>
          </a:prstGeom>
        </p:spPr>
      </p:pic>
    </p:spTree>
    <p:extLst>
      <p:ext uri="{BB962C8B-B14F-4D97-AF65-F5344CB8AC3E}">
        <p14:creationId xmlns:p14="http://schemas.microsoft.com/office/powerpoint/2010/main" val="264206156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B3F770-39ED-4DBB-B47F-8FBF18053C46}"/>
              </a:ext>
            </a:extLst>
          </p:cNvPr>
          <p:cNvGrpSpPr/>
          <p:nvPr/>
        </p:nvGrpSpPr>
        <p:grpSpPr>
          <a:xfrm>
            <a:off x="1293557" y="-317173"/>
            <a:ext cx="10682132" cy="9157469"/>
            <a:chOff x="1293557" y="-797233"/>
            <a:chExt cx="10682132" cy="9157469"/>
          </a:xfrm>
        </p:grpSpPr>
        <p:grpSp>
          <p:nvGrpSpPr>
            <p:cNvPr id="14" name="Group 13">
              <a:extLst>
                <a:ext uri="{FF2B5EF4-FFF2-40B4-BE49-F238E27FC236}">
                  <a16:creationId xmlns:a16="http://schemas.microsoft.com/office/drawing/2014/main" id="{D9D47460-198B-BA4E-8032-C337F869BF18}"/>
                </a:ext>
              </a:extLst>
            </p:cNvPr>
            <p:cNvGrpSpPr/>
            <p:nvPr/>
          </p:nvGrpSpPr>
          <p:grpSpPr>
            <a:xfrm>
              <a:off x="1352550" y="-797233"/>
              <a:ext cx="7937183" cy="3770263"/>
              <a:chOff x="1352550" y="739877"/>
              <a:chExt cx="7937183" cy="3770263"/>
            </a:xfrm>
          </p:grpSpPr>
          <p:sp>
            <p:nvSpPr>
              <p:cNvPr id="15" name="Rectangle 14">
                <a:extLst>
                  <a:ext uri="{FF2B5EF4-FFF2-40B4-BE49-F238E27FC236}">
                    <a16:creationId xmlns:a16="http://schemas.microsoft.com/office/drawing/2014/main" id="{EA327F3F-F5F9-6749-913F-F31C0B0C6357}"/>
                  </a:ext>
                </a:extLst>
              </p:cNvPr>
              <p:cNvSpPr/>
              <p:nvPr/>
            </p:nvSpPr>
            <p:spPr>
              <a:xfrm>
                <a:off x="1517333" y="2698955"/>
                <a:ext cx="7772400" cy="907026"/>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5457E9A-A7A0-2C40-A4FA-883377D3D312}"/>
                  </a:ext>
                </a:extLst>
              </p:cNvPr>
              <p:cNvSpPr txBox="1"/>
              <p:nvPr/>
            </p:nvSpPr>
            <p:spPr>
              <a:xfrm>
                <a:off x="1352550" y="739877"/>
                <a:ext cx="2933700" cy="3770263"/>
              </a:xfrm>
              <a:prstGeom prst="rect">
                <a:avLst/>
              </a:prstGeom>
              <a:noFill/>
              <a:ln>
                <a:noFill/>
              </a:ln>
            </p:spPr>
            <p:txBody>
              <a:bodyPr wrap="square" rtlCol="0">
                <a:spAutoFit/>
              </a:bodyPr>
              <a:lstStyle/>
              <a:p>
                <a:r>
                  <a:rPr lang="en-US" sz="23900" b="1" dirty="0">
                    <a:ln w="63500">
                      <a:solidFill>
                        <a:schemeClr val="bg1"/>
                      </a:solidFill>
                    </a:ln>
                    <a:solidFill>
                      <a:srgbClr val="0C3C7C"/>
                    </a:solidFill>
                    <a:latin typeface="Open Sans ExtraBold" panose="020B0606030504020204" pitchFamily="34" charset="0"/>
                    <a:ea typeface="Open Sans ExtraBold" panose="020B0606030504020204" pitchFamily="34" charset="0"/>
                    <a:cs typeface="Open Sans ExtraBold" panose="020B0606030504020204" pitchFamily="34" charset="0"/>
                  </a:rPr>
                  <a:t>1</a:t>
                </a:r>
              </a:p>
            </p:txBody>
          </p:sp>
        </p:grpSp>
        <p:grpSp>
          <p:nvGrpSpPr>
            <p:cNvPr id="17" name="Group 16">
              <a:extLst>
                <a:ext uri="{FF2B5EF4-FFF2-40B4-BE49-F238E27FC236}">
                  <a16:creationId xmlns:a16="http://schemas.microsoft.com/office/drawing/2014/main" id="{188E588A-96D1-944A-B931-54411D294629}"/>
                </a:ext>
              </a:extLst>
            </p:cNvPr>
            <p:cNvGrpSpPr/>
            <p:nvPr/>
          </p:nvGrpSpPr>
          <p:grpSpPr>
            <a:xfrm>
              <a:off x="1352550" y="1947554"/>
              <a:ext cx="9576005" cy="3770263"/>
              <a:chOff x="1352550" y="3705890"/>
              <a:chExt cx="9576005" cy="3770263"/>
            </a:xfrm>
          </p:grpSpPr>
          <p:sp>
            <p:nvSpPr>
              <p:cNvPr id="18" name="Rectangle 17">
                <a:extLst>
                  <a:ext uri="{FF2B5EF4-FFF2-40B4-BE49-F238E27FC236}">
                    <a16:creationId xmlns:a16="http://schemas.microsoft.com/office/drawing/2014/main" id="{CF8359F2-5B1C-2F44-866A-7012BA7F500F}"/>
                  </a:ext>
                </a:extLst>
              </p:cNvPr>
              <p:cNvSpPr/>
              <p:nvPr/>
            </p:nvSpPr>
            <p:spPr>
              <a:xfrm>
                <a:off x="1517333" y="5664968"/>
                <a:ext cx="9411222" cy="9070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40A8186-536A-5542-A0C1-15C8C01051E8}"/>
                  </a:ext>
                </a:extLst>
              </p:cNvPr>
              <p:cNvSpPr txBox="1"/>
              <p:nvPr/>
            </p:nvSpPr>
            <p:spPr>
              <a:xfrm>
                <a:off x="1352550" y="3705890"/>
                <a:ext cx="2933700" cy="3770263"/>
              </a:xfrm>
              <a:prstGeom prst="rect">
                <a:avLst/>
              </a:prstGeom>
              <a:noFill/>
              <a:ln>
                <a:noFill/>
              </a:ln>
            </p:spPr>
            <p:txBody>
              <a:bodyPr wrap="square" rtlCol="0">
                <a:spAutoFit/>
              </a:bodyPr>
              <a:lstStyle/>
              <a:p>
                <a:r>
                  <a:rPr lang="en-US" sz="23900" b="1" dirty="0">
                    <a:ln w="63500">
                      <a:solidFill>
                        <a:schemeClr val="bg1"/>
                      </a:solidFill>
                    </a:ln>
                    <a:solidFill>
                      <a:srgbClr val="00B7EC"/>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grpSp>
        <p:grpSp>
          <p:nvGrpSpPr>
            <p:cNvPr id="20" name="Group 19">
              <a:extLst>
                <a:ext uri="{FF2B5EF4-FFF2-40B4-BE49-F238E27FC236}">
                  <a16:creationId xmlns:a16="http://schemas.microsoft.com/office/drawing/2014/main" id="{1D030ADE-6F23-3744-8A26-55C9A5933663}"/>
                </a:ext>
              </a:extLst>
            </p:cNvPr>
            <p:cNvGrpSpPr/>
            <p:nvPr/>
          </p:nvGrpSpPr>
          <p:grpSpPr>
            <a:xfrm>
              <a:off x="1293557" y="4589973"/>
              <a:ext cx="10682132" cy="3770263"/>
              <a:chOff x="1293557" y="6127083"/>
              <a:chExt cx="10682132" cy="3770263"/>
            </a:xfrm>
          </p:grpSpPr>
          <p:sp>
            <p:nvSpPr>
              <p:cNvPr id="21" name="Rectangle 20">
                <a:extLst>
                  <a:ext uri="{FF2B5EF4-FFF2-40B4-BE49-F238E27FC236}">
                    <a16:creationId xmlns:a16="http://schemas.microsoft.com/office/drawing/2014/main" id="{9A26E9D9-DE6D-6845-924C-706FB838C8FC}"/>
                  </a:ext>
                </a:extLst>
              </p:cNvPr>
              <p:cNvSpPr/>
              <p:nvPr/>
            </p:nvSpPr>
            <p:spPr>
              <a:xfrm>
                <a:off x="1517332" y="8056665"/>
                <a:ext cx="10458357" cy="907026"/>
              </a:xfrm>
              <a:prstGeom prst="rect">
                <a:avLst/>
              </a:prstGeom>
              <a:solidFill>
                <a:srgbClr val="0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CDEDB00-8D1B-7049-89E7-7CB01B96A4E1}"/>
                  </a:ext>
                </a:extLst>
              </p:cNvPr>
              <p:cNvSpPr txBox="1"/>
              <p:nvPr/>
            </p:nvSpPr>
            <p:spPr>
              <a:xfrm>
                <a:off x="1293557" y="6127083"/>
                <a:ext cx="2039577" cy="3770263"/>
              </a:xfrm>
              <a:prstGeom prst="rect">
                <a:avLst/>
              </a:prstGeom>
              <a:noFill/>
              <a:ln>
                <a:noFill/>
              </a:ln>
            </p:spPr>
            <p:txBody>
              <a:bodyPr wrap="square" rtlCol="0">
                <a:spAutoFit/>
              </a:bodyPr>
              <a:lstStyle/>
              <a:p>
                <a:r>
                  <a:rPr lang="en-US" sz="23900" b="1" dirty="0">
                    <a:ln w="63500">
                      <a:solidFill>
                        <a:schemeClr val="bg1"/>
                      </a:solidFill>
                    </a:ln>
                    <a:solidFill>
                      <a:srgbClr val="018D8D"/>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grpSp>
        <p:sp>
          <p:nvSpPr>
            <p:cNvPr id="23" name="TextBox 22">
              <a:extLst>
                <a:ext uri="{FF2B5EF4-FFF2-40B4-BE49-F238E27FC236}">
                  <a16:creationId xmlns:a16="http://schemas.microsoft.com/office/drawing/2014/main" id="{C7D3F0B0-E80E-F44B-8451-C16EA1C37B45}"/>
                </a:ext>
              </a:extLst>
            </p:cNvPr>
            <p:cNvSpPr txBox="1"/>
            <p:nvPr/>
          </p:nvSpPr>
          <p:spPr>
            <a:xfrm>
              <a:off x="3244645" y="1147096"/>
              <a:ext cx="5920210" cy="1107996"/>
            </a:xfrm>
            <a:prstGeom prst="rect">
              <a:avLst/>
            </a:prstGeom>
            <a:noFill/>
          </p:spPr>
          <p:txBody>
            <a:bodyPr wrap="none" rtlCol="0">
              <a:spAutoFit/>
            </a:bodyPr>
            <a:lstStyle/>
            <a:p>
              <a:r>
                <a:rPr lang="en-US" sz="6600" b="1"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GIVE A GIFT</a:t>
              </a:r>
            </a:p>
          </p:txBody>
        </p:sp>
        <p:sp>
          <p:nvSpPr>
            <p:cNvPr id="24" name="TextBox 23">
              <a:extLst>
                <a:ext uri="{FF2B5EF4-FFF2-40B4-BE49-F238E27FC236}">
                  <a16:creationId xmlns:a16="http://schemas.microsoft.com/office/drawing/2014/main" id="{071C906F-598C-1F4C-ABBC-986AE9B1C390}"/>
                </a:ext>
              </a:extLst>
            </p:cNvPr>
            <p:cNvSpPr txBox="1"/>
            <p:nvPr/>
          </p:nvSpPr>
          <p:spPr>
            <a:xfrm>
              <a:off x="3244645" y="3882051"/>
              <a:ext cx="6360908" cy="1107996"/>
            </a:xfrm>
            <a:prstGeom prst="rect">
              <a:avLst/>
            </a:prstGeom>
            <a:noFill/>
          </p:spPr>
          <p:txBody>
            <a:bodyPr wrap="none" rtlCol="0">
              <a:spAutoFit/>
            </a:bodyPr>
            <a:lstStyle/>
            <a:p>
              <a:r>
                <a:rPr lang="en-US" sz="6600" b="1"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LET IT GROW</a:t>
              </a:r>
            </a:p>
          </p:txBody>
        </p:sp>
        <p:sp>
          <p:nvSpPr>
            <p:cNvPr id="25" name="TextBox 24">
              <a:extLst>
                <a:ext uri="{FF2B5EF4-FFF2-40B4-BE49-F238E27FC236}">
                  <a16:creationId xmlns:a16="http://schemas.microsoft.com/office/drawing/2014/main" id="{346EF1A4-BA7F-964D-9C04-B276860DEC41}"/>
                </a:ext>
              </a:extLst>
            </p:cNvPr>
            <p:cNvSpPr txBox="1"/>
            <p:nvPr/>
          </p:nvSpPr>
          <p:spPr>
            <a:xfrm>
              <a:off x="3244645" y="6514463"/>
              <a:ext cx="8340745" cy="923330"/>
            </a:xfrm>
            <a:prstGeom prst="rect">
              <a:avLst/>
            </a:prstGeom>
            <a:noFill/>
          </p:spPr>
          <p:txBody>
            <a:bodyPr wrap="none" rtlCol="0">
              <a:spAutoFit/>
            </a:bodyPr>
            <a:lstStyle/>
            <a:p>
              <a:r>
                <a:rPr lang="en-US" sz="5400" b="1"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MAKE A DIFFERENCE</a:t>
              </a:r>
            </a:p>
          </p:txBody>
        </p:sp>
      </p:grpSp>
    </p:spTree>
    <p:extLst>
      <p:ext uri="{BB962C8B-B14F-4D97-AF65-F5344CB8AC3E}">
        <p14:creationId xmlns:p14="http://schemas.microsoft.com/office/powerpoint/2010/main" val="2620706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A07BB8-59C8-844B-8AD7-1FA9B8693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328" t="-4376" r="-2724"/>
          <a:stretch/>
        </p:blipFill>
        <p:spPr>
          <a:xfrm>
            <a:off x="216853" y="1434147"/>
            <a:ext cx="12496800" cy="8322628"/>
          </a:xfrm>
          <a:prstGeom prst="rect">
            <a:avLst/>
          </a:prstGeom>
        </p:spPr>
      </p:pic>
      <p:sp>
        <p:nvSpPr>
          <p:cNvPr id="3" name="TextBox 2">
            <a:extLst>
              <a:ext uri="{FF2B5EF4-FFF2-40B4-BE49-F238E27FC236}">
                <a16:creationId xmlns:a16="http://schemas.microsoft.com/office/drawing/2014/main" id="{A0C750C2-45B7-6C4A-8546-7E906DFE4421}"/>
              </a:ext>
            </a:extLst>
          </p:cNvPr>
          <p:cNvSpPr txBox="1"/>
          <p:nvPr/>
        </p:nvSpPr>
        <p:spPr>
          <a:xfrm>
            <a:off x="289558" y="513040"/>
            <a:ext cx="12496801" cy="1446550"/>
          </a:xfrm>
          <a:prstGeom prst="rect">
            <a:avLst/>
          </a:prstGeom>
          <a:noFill/>
        </p:spPr>
        <p:txBody>
          <a:bodyPr wrap="square" rtlCol="0">
            <a:spAutoFit/>
          </a:bodyPr>
          <a:lstStyle/>
          <a:p>
            <a:pPr algn="ctr"/>
            <a:r>
              <a:rPr lang="en-US" sz="8800" kern="0" spc="-400" dirty="0">
                <a:latin typeface="Arial Black" panose="020B0A04020102020204" pitchFamily="34" charset="0"/>
                <a:ea typeface="Open Sans ExtraBold" panose="020B0606030504020204" pitchFamily="34" charset="0"/>
                <a:cs typeface="Arial" panose="020B0604020202020204" pitchFamily="34" charset="0"/>
              </a:rPr>
              <a:t>EASY AS PIE</a:t>
            </a:r>
          </a:p>
        </p:txBody>
      </p:sp>
    </p:spTree>
    <p:extLst>
      <p:ext uri="{BB962C8B-B14F-4D97-AF65-F5344CB8AC3E}">
        <p14:creationId xmlns:p14="http://schemas.microsoft.com/office/powerpoint/2010/main" val="367640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FBD51-41E3-0042-AF58-945B503494B1}"/>
              </a:ext>
            </a:extLst>
          </p:cNvPr>
          <p:cNvSpPr txBox="1"/>
          <p:nvPr/>
        </p:nvSpPr>
        <p:spPr>
          <a:xfrm>
            <a:off x="467833" y="743154"/>
            <a:ext cx="12307572" cy="1062855"/>
          </a:xfrm>
          <a:prstGeom prst="rect">
            <a:avLst/>
          </a:prstGeom>
          <a:noFill/>
        </p:spPr>
        <p:txBody>
          <a:bodyPr wrap="square" rtlCol="0">
            <a:spAutoFit/>
          </a:bodyPr>
          <a:lstStyle/>
          <a:p>
            <a:pPr algn="ctr">
              <a:lnSpc>
                <a:spcPts val="7000"/>
              </a:lnSpc>
              <a:spcBef>
                <a:spcPts val="600"/>
              </a:spcBef>
            </a:pPr>
            <a:r>
              <a:rPr lang="en-US" sz="8800" kern="0" dirty="0">
                <a:latin typeface="Arial Black" panose="020B0A04020102020204" pitchFamily="34" charset="0"/>
                <a:ea typeface="Open Sans" panose="020B060603050402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142C7A9F-B7F8-4A86-AE28-76C86FDBBA19}"/>
              </a:ext>
            </a:extLst>
          </p:cNvPr>
          <p:cNvSpPr txBox="1"/>
          <p:nvPr/>
        </p:nvSpPr>
        <p:spPr>
          <a:xfrm>
            <a:off x="1041205" y="3971063"/>
            <a:ext cx="10327785" cy="2277547"/>
          </a:xfrm>
          <a:prstGeom prst="rect">
            <a:avLst/>
          </a:prstGeom>
          <a:noFill/>
        </p:spPr>
        <p:txBody>
          <a:bodyPr wrap="square" rtlCol="0">
            <a:spAutoFit/>
          </a:bodyPr>
          <a:lstStyle/>
          <a:p>
            <a:pPr algn="r">
              <a:spcBef>
                <a:spcPts val="600"/>
              </a:spcBef>
            </a:pPr>
            <a:endParaRPr lang="en-US" sz="5400" b="1" kern="0" dirty="0">
              <a:latin typeface="Arial" panose="020B0604020202020204" pitchFamily="34" charset="0"/>
              <a:ea typeface="Open Sans" panose="020B0606030504020204" pitchFamily="34" charset="0"/>
              <a:cs typeface="Arial" panose="020B0604020202020204" pitchFamily="34" charset="0"/>
            </a:endParaRPr>
          </a:p>
          <a:p>
            <a:r>
              <a:rPr lang="en-US" sz="4800" b="1" kern="0" dirty="0">
                <a:latin typeface="Arial" panose="020B0604020202020204" pitchFamily="34" charset="0"/>
                <a:ea typeface="Open Sans" panose="020B0606030504020204" pitchFamily="34" charset="0"/>
                <a:cs typeface="Arial" panose="020B0604020202020204" pitchFamily="34" charset="0"/>
              </a:rPr>
              <a:t>MACKENZIE CONDON</a:t>
            </a:r>
            <a:r>
              <a:rPr lang="en-US" sz="3200" b="1" kern="0" dirty="0">
                <a:latin typeface="Arial" panose="020B0604020202020204" pitchFamily="34" charset="0"/>
                <a:ea typeface="Open Sans" panose="020B0606030504020204" pitchFamily="34" charset="0"/>
                <a:cs typeface="Arial" panose="020B0604020202020204" pitchFamily="34" charset="0"/>
              </a:rPr>
              <a:t> </a:t>
            </a:r>
          </a:p>
          <a:p>
            <a:r>
              <a:rPr lang="en-US" sz="4000" kern="0" dirty="0">
                <a:latin typeface="Arial" panose="020B0604020202020204" pitchFamily="34" charset="0"/>
                <a:ea typeface="Open Sans ExtraBold" panose="020B0606030504020204" pitchFamily="34" charset="0"/>
                <a:cs typeface="Arial" panose="020B0604020202020204" pitchFamily="34" charset="0"/>
              </a:rPr>
              <a:t>Donor Advised Fund Specialist</a:t>
            </a:r>
            <a:endParaRPr lang="en-US" dirty="0"/>
          </a:p>
        </p:txBody>
      </p:sp>
      <p:sp>
        <p:nvSpPr>
          <p:cNvPr id="4" name="TextBox 3">
            <a:extLst>
              <a:ext uri="{FF2B5EF4-FFF2-40B4-BE49-F238E27FC236}">
                <a16:creationId xmlns:a16="http://schemas.microsoft.com/office/drawing/2014/main" id="{71B36D98-3D16-40CE-9CFD-4BB2D3A303BC}"/>
              </a:ext>
            </a:extLst>
          </p:cNvPr>
          <p:cNvSpPr txBox="1"/>
          <p:nvPr/>
        </p:nvSpPr>
        <p:spPr>
          <a:xfrm>
            <a:off x="1015486" y="6556999"/>
            <a:ext cx="11624953" cy="1585049"/>
          </a:xfrm>
          <a:prstGeom prst="rect">
            <a:avLst/>
          </a:prstGeom>
          <a:noFill/>
        </p:spPr>
        <p:txBody>
          <a:bodyPr wrap="square" rtlCol="0">
            <a:spAutoFit/>
          </a:bodyPr>
          <a:lstStyle/>
          <a:p>
            <a:r>
              <a:rPr lang="en-US" sz="4000" b="1" kern="0" dirty="0">
                <a:latin typeface="Arial" panose="020B0604020202020204" pitchFamily="34" charset="0"/>
                <a:ea typeface="Open Sans" panose="020B0606030504020204" pitchFamily="34" charset="0"/>
                <a:cs typeface="Arial" panose="020B0604020202020204" pitchFamily="34" charset="0"/>
              </a:rPr>
              <a:t>T </a:t>
            </a:r>
            <a:r>
              <a:rPr lang="en-US" sz="4000" kern="0" dirty="0">
                <a:latin typeface="Arial" panose="020B0604020202020204" pitchFamily="34" charset="0"/>
                <a:ea typeface="Open Sans" panose="020B0606030504020204" pitchFamily="34" charset="0"/>
                <a:cs typeface="Arial" panose="020B0604020202020204" pitchFamily="34" charset="0"/>
              </a:rPr>
              <a:t>847-866-3359</a:t>
            </a:r>
          </a:p>
          <a:p>
            <a:r>
              <a:rPr lang="en-US" sz="4000" kern="0" dirty="0">
                <a:latin typeface="Arial" panose="020B0604020202020204" pitchFamily="34" charset="0"/>
                <a:ea typeface="Open Sans" panose="020B0606030504020204" pitchFamily="34" charset="0"/>
                <a:cs typeface="Arial" panose="020B0604020202020204" pitchFamily="34" charset="0"/>
              </a:rPr>
              <a:t> plannedgiving@rotary.org</a:t>
            </a:r>
          </a:p>
          <a:p>
            <a:pPr>
              <a:spcBef>
                <a:spcPts val="1200"/>
              </a:spcBef>
            </a:pPr>
            <a:endParaRPr lang="en-US" sz="700" kern="0" dirty="0">
              <a:latin typeface="Arial" panose="020B0604020202020204" pitchFamily="34" charset="0"/>
              <a:ea typeface="Open Sans" panose="020B0606030504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3DF8C3-9356-450A-A46C-1F1310F8E063}"/>
              </a:ext>
            </a:extLst>
          </p:cNvPr>
          <p:cNvSpPr txBox="1"/>
          <p:nvPr/>
        </p:nvSpPr>
        <p:spPr>
          <a:xfrm>
            <a:off x="677295" y="2674620"/>
            <a:ext cx="11918565" cy="5372100"/>
          </a:xfrm>
          <a:prstGeom prst="rect">
            <a:avLst/>
          </a:prstGeom>
          <a:noFill/>
          <a:ln w="28575">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p:txBody>
      </p:sp>
      <p:pic>
        <p:nvPicPr>
          <p:cNvPr id="6" name="Picture 5">
            <a:extLst>
              <a:ext uri="{FF2B5EF4-FFF2-40B4-BE49-F238E27FC236}">
                <a16:creationId xmlns:a16="http://schemas.microsoft.com/office/drawing/2014/main" id="{E7D794F0-68D5-4C46-A413-C206D31BC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3878" y="3053418"/>
            <a:ext cx="3158249" cy="1190544"/>
          </a:xfrm>
          <a:prstGeom prst="rect">
            <a:avLst/>
          </a:prstGeom>
        </p:spPr>
      </p:pic>
      <p:sp>
        <p:nvSpPr>
          <p:cNvPr id="7" name="TextBox 6">
            <a:extLst>
              <a:ext uri="{FF2B5EF4-FFF2-40B4-BE49-F238E27FC236}">
                <a16:creationId xmlns:a16="http://schemas.microsoft.com/office/drawing/2014/main" id="{8EE64F24-960A-4A41-B7F2-28E9E124BE3E}"/>
              </a:ext>
            </a:extLst>
          </p:cNvPr>
          <p:cNvSpPr txBox="1"/>
          <p:nvPr/>
        </p:nvSpPr>
        <p:spPr>
          <a:xfrm>
            <a:off x="10845209" y="8591107"/>
            <a:ext cx="1930196" cy="847081"/>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FD528065-67F3-464C-8A44-63393BCD854B}"/>
              </a:ext>
            </a:extLst>
          </p:cNvPr>
          <p:cNvSpPr txBox="1"/>
          <p:nvPr/>
        </p:nvSpPr>
        <p:spPr>
          <a:xfrm>
            <a:off x="655246" y="2717150"/>
            <a:ext cx="293612" cy="5366410"/>
          </a:xfrm>
          <a:prstGeom prst="rect">
            <a:avLst/>
          </a:prstGeom>
          <a:solidFill>
            <a:srgbClr val="00B0F0"/>
          </a:solidFill>
        </p:spPr>
        <p:txBody>
          <a:bodyPr wrap="square" rtlCol="0">
            <a:spAutoFit/>
          </a:bodyPr>
          <a:lstStyle/>
          <a:p>
            <a:endParaRPr lang="en-US" dirty="0"/>
          </a:p>
        </p:txBody>
      </p:sp>
    </p:spTree>
    <p:extLst>
      <p:ext uri="{BB962C8B-B14F-4D97-AF65-F5344CB8AC3E}">
        <p14:creationId xmlns:p14="http://schemas.microsoft.com/office/powerpoint/2010/main" val="1355108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22BB9D-55A3-44FD-A36D-0B51793AD9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81" y="2402006"/>
            <a:ext cx="11800650" cy="5520150"/>
          </a:xfrm>
          <a:prstGeom prst="rect">
            <a:avLst/>
          </a:prstGeom>
          <a:effectLst>
            <a:outerShdw blurRad="165100" dist="38100" dir="5400000" sx="101000" sy="101000" algn="t" rotWithShape="0">
              <a:prstClr val="black">
                <a:alpha val="23000"/>
              </a:prstClr>
            </a:outerShdw>
          </a:effectLst>
        </p:spPr>
      </p:pic>
      <p:sp>
        <p:nvSpPr>
          <p:cNvPr id="6" name="TextBox 5">
            <a:extLst>
              <a:ext uri="{FF2B5EF4-FFF2-40B4-BE49-F238E27FC236}">
                <a16:creationId xmlns:a16="http://schemas.microsoft.com/office/drawing/2014/main" id="{1A6DE8BE-D385-492A-AF1A-E77D001BDD58}"/>
              </a:ext>
            </a:extLst>
          </p:cNvPr>
          <p:cNvSpPr txBox="1"/>
          <p:nvPr/>
        </p:nvSpPr>
        <p:spPr>
          <a:xfrm>
            <a:off x="763225" y="6077616"/>
            <a:ext cx="2560007" cy="486287"/>
          </a:xfrm>
          <a:prstGeom prst="rect">
            <a:avLst/>
          </a:prstGeom>
          <a:noFill/>
        </p:spPr>
        <p:txBody>
          <a:bodyPr wrap="square" rtlCol="0">
            <a:spAutoFit/>
          </a:bodyPr>
          <a:lstStyle/>
          <a:p>
            <a:pPr algn="ctr"/>
            <a:r>
              <a:rPr lang="en-US" sz="1280" dirty="0">
                <a:solidFill>
                  <a:schemeClr val="bg1"/>
                </a:solidFill>
                <a:latin typeface="Arial" panose="020B0604020202020204" pitchFamily="34" charset="0"/>
                <a:cs typeface="Arial" panose="020B0604020202020204" pitchFamily="34" charset="0"/>
              </a:rPr>
              <a:t>100% money market fund and short-term instruments</a:t>
            </a:r>
          </a:p>
        </p:txBody>
      </p:sp>
      <p:sp>
        <p:nvSpPr>
          <p:cNvPr id="7" name="TextBox 6">
            <a:extLst>
              <a:ext uri="{FF2B5EF4-FFF2-40B4-BE49-F238E27FC236}">
                <a16:creationId xmlns:a16="http://schemas.microsoft.com/office/drawing/2014/main" id="{466C2895-B706-442F-9240-3E1361A3668E}"/>
              </a:ext>
            </a:extLst>
          </p:cNvPr>
          <p:cNvSpPr txBox="1"/>
          <p:nvPr/>
        </p:nvSpPr>
        <p:spPr>
          <a:xfrm>
            <a:off x="3741535" y="6055786"/>
            <a:ext cx="2560007" cy="683264"/>
          </a:xfrm>
          <a:prstGeom prst="rect">
            <a:avLst/>
          </a:prstGeom>
          <a:noFill/>
        </p:spPr>
        <p:txBody>
          <a:bodyPr wrap="square" rtlCol="0">
            <a:spAutoFit/>
          </a:bodyPr>
          <a:lstStyle/>
          <a:p>
            <a:pPr algn="ctr"/>
            <a:r>
              <a:rPr lang="en-US" sz="1280" dirty="0">
                <a:solidFill>
                  <a:schemeClr val="bg1"/>
                </a:solidFill>
                <a:latin typeface="Arial" panose="020B0604020202020204" pitchFamily="34" charset="0"/>
                <a:cs typeface="Arial" panose="020B0604020202020204" pitchFamily="34" charset="0"/>
              </a:rPr>
              <a:t>25% stock funds,</a:t>
            </a:r>
          </a:p>
          <a:p>
            <a:pPr algn="ctr"/>
            <a:r>
              <a:rPr lang="en-US" sz="1280" dirty="0">
                <a:solidFill>
                  <a:schemeClr val="bg1"/>
                </a:solidFill>
                <a:latin typeface="Arial" panose="020B0604020202020204" pitchFamily="34" charset="0"/>
                <a:cs typeface="Arial" panose="020B0604020202020204" pitchFamily="34" charset="0"/>
              </a:rPr>
              <a:t>75% bond funds, and</a:t>
            </a:r>
          </a:p>
          <a:p>
            <a:pPr algn="ctr"/>
            <a:r>
              <a:rPr lang="en-US" sz="1280" dirty="0">
                <a:solidFill>
                  <a:schemeClr val="bg1"/>
                </a:solidFill>
                <a:latin typeface="Arial" panose="020B0604020202020204" pitchFamily="34" charset="0"/>
                <a:cs typeface="Arial" panose="020B0604020202020204" pitchFamily="34" charset="0"/>
              </a:rPr>
              <a:t>short-term instruments</a:t>
            </a:r>
          </a:p>
        </p:txBody>
      </p:sp>
      <p:sp>
        <p:nvSpPr>
          <p:cNvPr id="8" name="TextBox 7">
            <a:extLst>
              <a:ext uri="{FF2B5EF4-FFF2-40B4-BE49-F238E27FC236}">
                <a16:creationId xmlns:a16="http://schemas.microsoft.com/office/drawing/2014/main" id="{4D017733-DD89-4D96-AC37-A0F837026F3E}"/>
              </a:ext>
            </a:extLst>
          </p:cNvPr>
          <p:cNvSpPr txBox="1"/>
          <p:nvPr/>
        </p:nvSpPr>
        <p:spPr>
          <a:xfrm>
            <a:off x="6719846" y="6055786"/>
            <a:ext cx="2560007" cy="683264"/>
          </a:xfrm>
          <a:prstGeom prst="rect">
            <a:avLst/>
          </a:prstGeom>
          <a:noFill/>
        </p:spPr>
        <p:txBody>
          <a:bodyPr wrap="square" rtlCol="0">
            <a:spAutoFit/>
          </a:bodyPr>
          <a:lstStyle/>
          <a:p>
            <a:pPr algn="ctr"/>
            <a:r>
              <a:rPr lang="en-US" sz="1280" dirty="0">
                <a:solidFill>
                  <a:schemeClr val="bg1"/>
                </a:solidFill>
                <a:latin typeface="Arial" panose="020B0604020202020204" pitchFamily="34" charset="0"/>
                <a:cs typeface="Arial" panose="020B0604020202020204" pitchFamily="34" charset="0"/>
              </a:rPr>
              <a:t>50% stock funds,</a:t>
            </a:r>
          </a:p>
          <a:p>
            <a:pPr algn="ctr"/>
            <a:r>
              <a:rPr lang="en-US" sz="1280" dirty="0">
                <a:solidFill>
                  <a:schemeClr val="bg1"/>
                </a:solidFill>
                <a:latin typeface="Arial" panose="020B0604020202020204" pitchFamily="34" charset="0"/>
                <a:cs typeface="Arial" panose="020B0604020202020204" pitchFamily="34" charset="0"/>
              </a:rPr>
              <a:t>50% bond funds, and</a:t>
            </a:r>
          </a:p>
          <a:p>
            <a:pPr algn="ctr"/>
            <a:r>
              <a:rPr lang="en-US" sz="1280" dirty="0">
                <a:solidFill>
                  <a:schemeClr val="bg1"/>
                </a:solidFill>
                <a:latin typeface="Arial" panose="020B0604020202020204" pitchFamily="34" charset="0"/>
                <a:cs typeface="Arial" panose="020B0604020202020204" pitchFamily="34" charset="0"/>
              </a:rPr>
              <a:t>short-term instruments</a:t>
            </a:r>
          </a:p>
        </p:txBody>
      </p:sp>
      <p:sp>
        <p:nvSpPr>
          <p:cNvPr id="9" name="TextBox 8">
            <a:extLst>
              <a:ext uri="{FF2B5EF4-FFF2-40B4-BE49-F238E27FC236}">
                <a16:creationId xmlns:a16="http://schemas.microsoft.com/office/drawing/2014/main" id="{C6E8BC06-F40C-4287-9EE7-B858E3070BD7}"/>
              </a:ext>
            </a:extLst>
          </p:cNvPr>
          <p:cNvSpPr txBox="1"/>
          <p:nvPr/>
        </p:nvSpPr>
        <p:spPr>
          <a:xfrm>
            <a:off x="9841924" y="6077616"/>
            <a:ext cx="2560007" cy="683264"/>
          </a:xfrm>
          <a:prstGeom prst="rect">
            <a:avLst/>
          </a:prstGeom>
          <a:noFill/>
        </p:spPr>
        <p:txBody>
          <a:bodyPr wrap="square" rtlCol="0">
            <a:spAutoFit/>
          </a:bodyPr>
          <a:lstStyle/>
          <a:p>
            <a:pPr algn="ctr"/>
            <a:r>
              <a:rPr lang="en-US" sz="1280" dirty="0">
                <a:solidFill>
                  <a:schemeClr val="bg1"/>
                </a:solidFill>
                <a:latin typeface="Arial" panose="020B0604020202020204" pitchFamily="34" charset="0"/>
                <a:cs typeface="Arial" panose="020B0604020202020204" pitchFamily="34" charset="0"/>
              </a:rPr>
              <a:t>75% stock funds,</a:t>
            </a:r>
          </a:p>
          <a:p>
            <a:pPr algn="ctr"/>
            <a:r>
              <a:rPr lang="en-US" sz="1280" dirty="0">
                <a:solidFill>
                  <a:schemeClr val="bg1"/>
                </a:solidFill>
                <a:latin typeface="Arial" panose="020B0604020202020204" pitchFamily="34" charset="0"/>
                <a:cs typeface="Arial" panose="020B0604020202020204" pitchFamily="34" charset="0"/>
              </a:rPr>
              <a:t>25% bond funds, and</a:t>
            </a:r>
          </a:p>
          <a:p>
            <a:pPr algn="ctr"/>
            <a:r>
              <a:rPr lang="en-US" sz="1280" dirty="0">
                <a:solidFill>
                  <a:schemeClr val="bg1"/>
                </a:solidFill>
                <a:latin typeface="Arial" panose="020B0604020202020204" pitchFamily="34" charset="0"/>
                <a:cs typeface="Arial" panose="020B0604020202020204" pitchFamily="34" charset="0"/>
              </a:rPr>
              <a:t>short-term instruments</a:t>
            </a:r>
          </a:p>
        </p:txBody>
      </p:sp>
      <p:sp>
        <p:nvSpPr>
          <p:cNvPr id="2" name="TextBox 1">
            <a:extLst>
              <a:ext uri="{FF2B5EF4-FFF2-40B4-BE49-F238E27FC236}">
                <a16:creationId xmlns:a16="http://schemas.microsoft.com/office/drawing/2014/main" id="{04DEE1B8-6E26-4701-8C24-A8CC7CF36F79}"/>
              </a:ext>
            </a:extLst>
          </p:cNvPr>
          <p:cNvSpPr txBox="1"/>
          <p:nvPr/>
        </p:nvSpPr>
        <p:spPr>
          <a:xfrm>
            <a:off x="601280" y="589676"/>
            <a:ext cx="12242849" cy="1107996"/>
          </a:xfrm>
          <a:prstGeom prst="rect">
            <a:avLst/>
          </a:prstGeom>
          <a:noFill/>
        </p:spPr>
        <p:txBody>
          <a:bodyPr wrap="square" rtlCol="0">
            <a:spAutoFit/>
          </a:bodyPr>
          <a:lstStyle/>
          <a:p>
            <a:r>
              <a:rPr lang="en-US" sz="6600" dirty="0">
                <a:latin typeface="Arial Black" panose="020B0A04020102020204" pitchFamily="34" charset="0"/>
                <a:cs typeface="Arial" panose="020B0604020202020204" pitchFamily="34" charset="0"/>
              </a:rPr>
              <a:t>INVESTMENT OPTIONS</a:t>
            </a:r>
          </a:p>
        </p:txBody>
      </p:sp>
    </p:spTree>
    <p:extLst>
      <p:ext uri="{BB962C8B-B14F-4D97-AF65-F5344CB8AC3E}">
        <p14:creationId xmlns:p14="http://schemas.microsoft.com/office/powerpoint/2010/main" val="365909285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A07BB8-59C8-844B-8AD7-1FA9B8693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328" t="-4376" r="-2724"/>
          <a:stretch/>
        </p:blipFill>
        <p:spPr>
          <a:xfrm>
            <a:off x="68569" y="1384719"/>
            <a:ext cx="12496800" cy="8322628"/>
          </a:xfrm>
          <a:prstGeom prst="rect">
            <a:avLst/>
          </a:prstGeom>
        </p:spPr>
      </p:pic>
      <p:sp>
        <p:nvSpPr>
          <p:cNvPr id="3" name="TextBox 2">
            <a:extLst>
              <a:ext uri="{FF2B5EF4-FFF2-40B4-BE49-F238E27FC236}">
                <a16:creationId xmlns:a16="http://schemas.microsoft.com/office/drawing/2014/main" id="{A0C750C2-45B7-6C4A-8546-7E906DFE4421}"/>
              </a:ext>
            </a:extLst>
          </p:cNvPr>
          <p:cNvSpPr txBox="1"/>
          <p:nvPr/>
        </p:nvSpPr>
        <p:spPr>
          <a:xfrm>
            <a:off x="167694" y="661444"/>
            <a:ext cx="12667824" cy="1446550"/>
          </a:xfrm>
          <a:prstGeom prst="rect">
            <a:avLst/>
          </a:prstGeom>
          <a:noFill/>
        </p:spPr>
        <p:txBody>
          <a:bodyPr wrap="square" rtlCol="0">
            <a:spAutoFit/>
          </a:bodyPr>
          <a:lstStyle/>
          <a:p>
            <a:pPr algn="ctr"/>
            <a:r>
              <a:rPr lang="en-US" sz="8800" b="1" kern="0" spc="-400" dirty="0">
                <a:latin typeface="Arial Black" panose="020B0A04020102020204" pitchFamily="34" charset="0"/>
                <a:ea typeface="Open Sans ExtraBold" panose="020B0606030504020204" pitchFamily="34" charset="0"/>
                <a:cs typeface="Arial" panose="020B0604020202020204" pitchFamily="34" charset="0"/>
              </a:rPr>
              <a:t> EASY AS PIE</a:t>
            </a:r>
          </a:p>
        </p:txBody>
      </p:sp>
    </p:spTree>
    <p:extLst>
      <p:ext uri="{BB962C8B-B14F-4D97-AF65-F5344CB8AC3E}">
        <p14:creationId xmlns:p14="http://schemas.microsoft.com/office/powerpoint/2010/main" val="4021282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B9DFF-0690-B947-A7ED-C26BA8567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
        <p:nvSpPr>
          <p:cNvPr id="6" name="TextBox 5">
            <a:extLst>
              <a:ext uri="{FF2B5EF4-FFF2-40B4-BE49-F238E27FC236}">
                <a16:creationId xmlns:a16="http://schemas.microsoft.com/office/drawing/2014/main" id="{30C0D2C8-E3C3-614C-BB7D-4ECEA28DD2B4}"/>
              </a:ext>
            </a:extLst>
          </p:cNvPr>
          <p:cNvSpPr txBox="1"/>
          <p:nvPr/>
        </p:nvSpPr>
        <p:spPr>
          <a:xfrm>
            <a:off x="394970" y="8918257"/>
            <a:ext cx="8412480" cy="261610"/>
          </a:xfrm>
          <a:prstGeom prst="rect">
            <a:avLst/>
          </a:prstGeom>
          <a:noFill/>
        </p:spPr>
        <p:txBody>
          <a:bodyPr wrap="square" rtlCol="0">
            <a:spAutoFit/>
          </a:bodyPr>
          <a:lstStyle/>
          <a:p>
            <a:r>
              <a:rPr lang="en-US" sz="1100" dirty="0">
                <a:solidFill>
                  <a:srgbClr val="687D90"/>
                </a:solidFill>
                <a:latin typeface="Arial" panose="020B0604020202020204" pitchFamily="34" charset="0"/>
                <a:ea typeface="Open Sans" panose="020B0606030504020204" pitchFamily="34" charset="0"/>
                <a:cs typeface="Arial" panose="020B0604020202020204" pitchFamily="34" charset="0"/>
              </a:rPr>
              <a:t>THE ROTARY FOUNDATION DONOR ADVISED FUND </a:t>
            </a:r>
          </a:p>
        </p:txBody>
      </p:sp>
      <p:pic>
        <p:nvPicPr>
          <p:cNvPr id="7" name="Graphic 6" descr="Money">
            <a:extLst>
              <a:ext uri="{FF2B5EF4-FFF2-40B4-BE49-F238E27FC236}">
                <a16:creationId xmlns:a16="http://schemas.microsoft.com/office/drawing/2014/main" id="{F95E2B9E-4978-45A1-9CCC-2C4075894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027" y="3450015"/>
            <a:ext cx="2528402" cy="2528402"/>
          </a:xfrm>
          <a:prstGeom prst="rect">
            <a:avLst/>
          </a:prstGeom>
        </p:spPr>
      </p:pic>
      <p:pic>
        <p:nvPicPr>
          <p:cNvPr id="9" name="Graphic 8" descr="Upward trend">
            <a:extLst>
              <a:ext uri="{FF2B5EF4-FFF2-40B4-BE49-F238E27FC236}">
                <a16:creationId xmlns:a16="http://schemas.microsoft.com/office/drawing/2014/main" id="{EC97FD0A-CDDB-4DC3-ADEA-42134A071A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9777" y="3654175"/>
            <a:ext cx="2123658" cy="2123658"/>
          </a:xfrm>
          <a:prstGeom prst="rect">
            <a:avLst/>
          </a:prstGeom>
        </p:spPr>
      </p:pic>
      <p:pic>
        <p:nvPicPr>
          <p:cNvPr id="11" name="Graphic 10" descr="Present">
            <a:extLst>
              <a:ext uri="{FF2B5EF4-FFF2-40B4-BE49-F238E27FC236}">
                <a16:creationId xmlns:a16="http://schemas.microsoft.com/office/drawing/2014/main" id="{9E81C6D4-6DB5-498C-80CB-8D91275598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44328" y="3826577"/>
            <a:ext cx="1607408" cy="1607408"/>
          </a:xfrm>
          <a:prstGeom prst="rect">
            <a:avLst/>
          </a:prstGeom>
        </p:spPr>
      </p:pic>
      <p:pic>
        <p:nvPicPr>
          <p:cNvPr id="14" name="Graphic 13" descr="Bank check">
            <a:extLst>
              <a:ext uri="{FF2B5EF4-FFF2-40B4-BE49-F238E27FC236}">
                <a16:creationId xmlns:a16="http://schemas.microsoft.com/office/drawing/2014/main" id="{0561E6CF-D448-41DA-B147-5F25510F07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81728" y="4131830"/>
            <a:ext cx="1159190" cy="1159190"/>
          </a:xfrm>
          <a:prstGeom prst="rect">
            <a:avLst/>
          </a:prstGeom>
        </p:spPr>
      </p:pic>
      <p:sp>
        <p:nvSpPr>
          <p:cNvPr id="20" name="TextBox 19">
            <a:extLst>
              <a:ext uri="{FF2B5EF4-FFF2-40B4-BE49-F238E27FC236}">
                <a16:creationId xmlns:a16="http://schemas.microsoft.com/office/drawing/2014/main" id="{4BE6ED4E-073F-497C-9FF4-A493744542AC}"/>
              </a:ext>
            </a:extLst>
          </p:cNvPr>
          <p:cNvSpPr txBox="1"/>
          <p:nvPr/>
        </p:nvSpPr>
        <p:spPr>
          <a:xfrm>
            <a:off x="3945467" y="4159514"/>
            <a:ext cx="1019681" cy="1200329"/>
          </a:xfrm>
          <a:prstGeom prst="rect">
            <a:avLst/>
          </a:prstGeom>
          <a:noFill/>
        </p:spPr>
        <p:txBody>
          <a:bodyPr wrap="square" rtlCol="0">
            <a:spAutoFit/>
          </a:bodyPr>
          <a:lstStyle/>
          <a:p>
            <a:pPr algn="ctr"/>
            <a:r>
              <a:rPr lang="en-US" sz="7200" dirty="0">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82E0317C-13C2-4407-866D-E31BA5909BEE}"/>
              </a:ext>
            </a:extLst>
          </p:cNvPr>
          <p:cNvSpPr txBox="1"/>
          <p:nvPr/>
        </p:nvSpPr>
        <p:spPr>
          <a:xfrm>
            <a:off x="8011395" y="4090691"/>
            <a:ext cx="1019681" cy="1200329"/>
          </a:xfrm>
          <a:prstGeom prst="rect">
            <a:avLst/>
          </a:prstGeom>
          <a:noFill/>
        </p:spPr>
        <p:txBody>
          <a:bodyPr wrap="square" rtlCol="0">
            <a:spAutoFit/>
          </a:bodyPr>
          <a:lstStyle/>
          <a:p>
            <a:pPr algn="ctr"/>
            <a:r>
              <a:rPr lang="en-US" sz="7200" dirty="0">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710D02AC-919D-4C0B-853D-C91156319912}"/>
              </a:ext>
            </a:extLst>
          </p:cNvPr>
          <p:cNvSpPr txBox="1"/>
          <p:nvPr/>
        </p:nvSpPr>
        <p:spPr>
          <a:xfrm>
            <a:off x="394970" y="535098"/>
            <a:ext cx="12243173" cy="2123658"/>
          </a:xfrm>
          <a:prstGeom prst="rect">
            <a:avLst/>
          </a:prstGeom>
          <a:noFill/>
        </p:spPr>
        <p:txBody>
          <a:bodyPr wrap="square" rtlCol="0">
            <a:spAutoFit/>
          </a:bodyPr>
          <a:lstStyle/>
          <a:p>
            <a:pPr algn="ctr"/>
            <a:r>
              <a:rPr lang="en-US" sz="6600" dirty="0">
                <a:latin typeface="Arial Black" panose="020B0A04020102020204" pitchFamily="34" charset="0"/>
                <a:cs typeface="Arial" panose="020B0604020202020204" pitchFamily="34" charset="0"/>
              </a:rPr>
              <a:t>WHAT IS A DONOR ADVISED FUND?</a:t>
            </a:r>
          </a:p>
        </p:txBody>
      </p:sp>
      <p:pic>
        <p:nvPicPr>
          <p:cNvPr id="17" name="Graphic 16" descr="Bank check">
            <a:extLst>
              <a:ext uri="{FF2B5EF4-FFF2-40B4-BE49-F238E27FC236}">
                <a16:creationId xmlns:a16="http://schemas.microsoft.com/office/drawing/2014/main" id="{E3EDAC3A-BA4B-48B2-AFE9-734AE1856B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70272" y="3399609"/>
            <a:ext cx="1159190" cy="1159190"/>
          </a:xfrm>
          <a:prstGeom prst="rect">
            <a:avLst/>
          </a:prstGeom>
        </p:spPr>
      </p:pic>
      <p:pic>
        <p:nvPicPr>
          <p:cNvPr id="18" name="Graphic 17" descr="Bank check">
            <a:extLst>
              <a:ext uri="{FF2B5EF4-FFF2-40B4-BE49-F238E27FC236}">
                <a16:creationId xmlns:a16="http://schemas.microsoft.com/office/drawing/2014/main" id="{5DA6ED3F-5A6F-46A5-96C3-671773D394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70272" y="4864051"/>
            <a:ext cx="1421875" cy="1454781"/>
          </a:xfrm>
          <a:prstGeom prst="rect">
            <a:avLst/>
          </a:prstGeom>
        </p:spPr>
      </p:pic>
      <p:sp>
        <p:nvSpPr>
          <p:cNvPr id="2" name="TextBox 1">
            <a:extLst>
              <a:ext uri="{FF2B5EF4-FFF2-40B4-BE49-F238E27FC236}">
                <a16:creationId xmlns:a16="http://schemas.microsoft.com/office/drawing/2014/main" id="{2794BB16-FC40-434D-8587-3DF08900A760}"/>
              </a:ext>
            </a:extLst>
          </p:cNvPr>
          <p:cNvSpPr txBox="1"/>
          <p:nvPr/>
        </p:nvSpPr>
        <p:spPr>
          <a:xfrm>
            <a:off x="1378214" y="6820453"/>
            <a:ext cx="10231393" cy="677108"/>
          </a:xfrm>
          <a:prstGeom prst="rect">
            <a:avLst/>
          </a:prstGeom>
          <a:noFill/>
        </p:spPr>
        <p:txBody>
          <a:bodyPr wrap="square" rtlCol="0">
            <a:spAutoFit/>
          </a:bodyPr>
          <a:lstStyle/>
          <a:p>
            <a:r>
              <a:rPr lang="en-US" sz="3800" dirty="0"/>
              <a:t>Give a gift.  Let it grow. Make a sweet difference</a:t>
            </a:r>
            <a:r>
              <a:rPr lang="en-US" sz="3600" dirty="0"/>
              <a:t>.</a:t>
            </a:r>
          </a:p>
        </p:txBody>
      </p:sp>
    </p:spTree>
    <p:extLst>
      <p:ext uri="{BB962C8B-B14F-4D97-AF65-F5344CB8AC3E}">
        <p14:creationId xmlns:p14="http://schemas.microsoft.com/office/powerpoint/2010/main" val="25666396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anim calcmode="lin" valueType="num">
                                      <p:cBhvr>
                                        <p:cTn id="25" dur="2000" fill="hold"/>
                                        <p:tgtEl>
                                          <p:spTgt spid="22"/>
                                        </p:tgtEl>
                                        <p:attrNameLst>
                                          <p:attrName>ppt_w</p:attrName>
                                        </p:attrNameLst>
                                      </p:cBhvr>
                                      <p:tavLst>
                                        <p:tav tm="0" fmla="#ppt_w*sin(2.5*pi*$)">
                                          <p:val>
                                            <p:fltVal val="0"/>
                                          </p:val>
                                        </p:tav>
                                        <p:tav tm="100000">
                                          <p:val>
                                            <p:fltVal val="1"/>
                                          </p:val>
                                        </p:tav>
                                      </p:tavLst>
                                    </p:anim>
                                    <p:anim calcmode="lin" valueType="num">
                                      <p:cBhvr>
                                        <p:cTn id="26" dur="2000" fill="hold"/>
                                        <p:tgtEl>
                                          <p:spTgt spid="22"/>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anim calcmode="lin" valueType="num">
                                      <p:cBhvr>
                                        <p:cTn id="30" dur="2000" fill="hold"/>
                                        <p:tgtEl>
                                          <p:spTgt spid="11"/>
                                        </p:tgtEl>
                                        <p:attrNameLst>
                                          <p:attrName>ppt_w</p:attrName>
                                        </p:attrNameLst>
                                      </p:cBhvr>
                                      <p:tavLst>
                                        <p:tav tm="0" fmla="#ppt_w*sin(2.5*pi*$)">
                                          <p:val>
                                            <p:fltVal val="0"/>
                                          </p:val>
                                        </p:tav>
                                        <p:tav tm="100000">
                                          <p:val>
                                            <p:fltVal val="1"/>
                                          </p:val>
                                        </p:tav>
                                      </p:tavLst>
                                    </p:anim>
                                    <p:anim calcmode="lin" valueType="num">
                                      <p:cBhvr>
                                        <p:cTn id="31" dur="2000" fill="hold"/>
                                        <p:tgtEl>
                                          <p:spTgt spid="11"/>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ppt_w</p:attrName>
                                        </p:attrNameLst>
                                      </p:cBhvr>
                                      <p:tavLst>
                                        <p:tav tm="0" fmla="#ppt_w*sin(2.5*pi*$)">
                                          <p:val>
                                            <p:fltVal val="0"/>
                                          </p:val>
                                        </p:tav>
                                        <p:tav tm="100000">
                                          <p:val>
                                            <p:fltVal val="1"/>
                                          </p:val>
                                        </p:tav>
                                      </p:tavLst>
                                    </p:anim>
                                    <p:anim calcmode="lin" valueType="num">
                                      <p:cBhvr>
                                        <p:cTn id="36" dur="2000" fill="hold"/>
                                        <p:tgtEl>
                                          <p:spTgt spid="14"/>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anim calcmode="lin" valueType="num">
                                      <p:cBhvr>
                                        <p:cTn id="40" dur="2000" fill="hold"/>
                                        <p:tgtEl>
                                          <p:spTgt spid="17"/>
                                        </p:tgtEl>
                                        <p:attrNameLst>
                                          <p:attrName>ppt_w</p:attrName>
                                        </p:attrNameLst>
                                      </p:cBhvr>
                                      <p:tavLst>
                                        <p:tav tm="0" fmla="#ppt_w*sin(2.5*pi*$)">
                                          <p:val>
                                            <p:fltVal val="0"/>
                                          </p:val>
                                        </p:tav>
                                        <p:tav tm="100000">
                                          <p:val>
                                            <p:fltVal val="1"/>
                                          </p:val>
                                        </p:tav>
                                      </p:tavLst>
                                    </p:anim>
                                    <p:anim calcmode="lin" valueType="num">
                                      <p:cBhvr>
                                        <p:cTn id="41" dur="2000" fill="hold"/>
                                        <p:tgtEl>
                                          <p:spTgt spid="17"/>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anim calcmode="lin" valueType="num">
                                      <p:cBhvr>
                                        <p:cTn id="45" dur="2000" fill="hold"/>
                                        <p:tgtEl>
                                          <p:spTgt spid="18"/>
                                        </p:tgtEl>
                                        <p:attrNameLst>
                                          <p:attrName>ppt_w</p:attrName>
                                        </p:attrNameLst>
                                      </p:cBhvr>
                                      <p:tavLst>
                                        <p:tav tm="0" fmla="#ppt_w*sin(2.5*pi*$)">
                                          <p:val>
                                            <p:fltVal val="0"/>
                                          </p:val>
                                        </p:tav>
                                        <p:tav tm="100000">
                                          <p:val>
                                            <p:fltVal val="1"/>
                                          </p:val>
                                        </p:tav>
                                      </p:tavLst>
                                    </p:anim>
                                    <p:anim calcmode="lin" valueType="num">
                                      <p:cBhvr>
                                        <p:cTn id="4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C0E76B-5549-A24C-BD9D-CD1AE300B56E}"/>
              </a:ext>
            </a:extLst>
          </p:cNvPr>
          <p:cNvSpPr txBox="1"/>
          <p:nvPr/>
        </p:nvSpPr>
        <p:spPr>
          <a:xfrm>
            <a:off x="255181" y="710454"/>
            <a:ext cx="12674786" cy="990015"/>
          </a:xfrm>
          <a:prstGeom prst="rect">
            <a:avLst/>
          </a:prstGeom>
          <a:noFill/>
        </p:spPr>
        <p:txBody>
          <a:bodyPr wrap="square" rtlCol="0">
            <a:spAutoFit/>
          </a:bodyPr>
          <a:lstStyle/>
          <a:p>
            <a:pPr algn="ctr">
              <a:lnSpc>
                <a:spcPts val="7000"/>
              </a:lnSpc>
            </a:pPr>
            <a:r>
              <a:rPr lang="en-US" sz="6600" kern="0" dirty="0">
                <a:latin typeface="Arial Black" panose="020B0A04020102020204" pitchFamily="34" charset="0"/>
                <a:ea typeface="Open Sans ExtraBold" panose="020B0606030504020204" pitchFamily="34" charset="0"/>
                <a:cs typeface="Arial" panose="020B0604020202020204" pitchFamily="34" charset="0"/>
              </a:rPr>
              <a:t>HOW A DAF WORKS</a:t>
            </a:r>
            <a:endParaRPr lang="en-US" sz="6600" spc="-600" dirty="0">
              <a:latin typeface="Arial Black" panose="020B0A04020102020204" pitchFamily="34" charset="0"/>
              <a:ea typeface="Open Sans ExtraBold" panose="020B0606030504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A610CE57-D429-4ED0-83BD-6F48B6707E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820" t="20337" r="9482" b="10186"/>
          <a:stretch/>
        </p:blipFill>
        <p:spPr>
          <a:xfrm>
            <a:off x="1326719" y="1700468"/>
            <a:ext cx="10349774" cy="6578559"/>
          </a:xfrm>
          <a:prstGeom prst="rect">
            <a:avLst/>
          </a:prstGeom>
          <a:effectLst>
            <a:outerShdw blurRad="165100" dist="38100" dir="5400000" sx="101000" sy="101000" algn="t" rotWithShape="0">
              <a:prstClr val="black">
                <a:alpha val="23000"/>
              </a:prstClr>
            </a:outerShdw>
          </a:effectLst>
        </p:spPr>
      </p:pic>
    </p:spTree>
    <p:extLst>
      <p:ext uri="{BB962C8B-B14F-4D97-AF65-F5344CB8AC3E}">
        <p14:creationId xmlns:p14="http://schemas.microsoft.com/office/powerpoint/2010/main" val="163217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B9DFF-0690-B947-A7ED-C26BA8567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
        <p:nvSpPr>
          <p:cNvPr id="6" name="TextBox 5">
            <a:extLst>
              <a:ext uri="{FF2B5EF4-FFF2-40B4-BE49-F238E27FC236}">
                <a16:creationId xmlns:a16="http://schemas.microsoft.com/office/drawing/2014/main" id="{30C0D2C8-E3C3-614C-BB7D-4ECEA28DD2B4}"/>
              </a:ext>
            </a:extLst>
          </p:cNvPr>
          <p:cNvSpPr txBox="1"/>
          <p:nvPr/>
        </p:nvSpPr>
        <p:spPr>
          <a:xfrm>
            <a:off x="394970" y="8918257"/>
            <a:ext cx="8412480" cy="261610"/>
          </a:xfrm>
          <a:prstGeom prst="rect">
            <a:avLst/>
          </a:prstGeom>
          <a:noFill/>
        </p:spPr>
        <p:txBody>
          <a:bodyPr wrap="square" rtlCol="0">
            <a:spAutoFit/>
          </a:bodyPr>
          <a:lstStyle/>
          <a:p>
            <a:r>
              <a:rPr lang="en-US" sz="1100" dirty="0">
                <a:solidFill>
                  <a:srgbClr val="687D90"/>
                </a:solidFill>
                <a:latin typeface="Arial" panose="020B0604020202020204" pitchFamily="34" charset="0"/>
                <a:ea typeface="Open Sans" panose="020B0606030504020204" pitchFamily="34" charset="0"/>
                <a:cs typeface="Arial" panose="020B0604020202020204" pitchFamily="34" charset="0"/>
              </a:rPr>
              <a:t>THE ROTARY FOUNDATION DONOR ADVISED FUND </a:t>
            </a:r>
          </a:p>
        </p:txBody>
      </p:sp>
      <p:sp>
        <p:nvSpPr>
          <p:cNvPr id="24" name="TextBox 23">
            <a:extLst>
              <a:ext uri="{FF2B5EF4-FFF2-40B4-BE49-F238E27FC236}">
                <a16:creationId xmlns:a16="http://schemas.microsoft.com/office/drawing/2014/main" id="{710D02AC-919D-4C0B-853D-C91156319912}"/>
              </a:ext>
            </a:extLst>
          </p:cNvPr>
          <p:cNvSpPr txBox="1"/>
          <p:nvPr/>
        </p:nvSpPr>
        <p:spPr>
          <a:xfrm>
            <a:off x="394970" y="262373"/>
            <a:ext cx="12449160" cy="1107996"/>
          </a:xfrm>
          <a:prstGeom prst="rect">
            <a:avLst/>
          </a:prstGeom>
          <a:noFill/>
        </p:spPr>
        <p:txBody>
          <a:bodyPr wrap="square" rtlCol="0">
            <a:spAutoFit/>
          </a:bodyPr>
          <a:lstStyle/>
          <a:p>
            <a:pPr algn="ctr"/>
            <a:r>
              <a:rPr lang="en-US" sz="6600" kern="0" dirty="0">
                <a:latin typeface="Arial Black" panose="020B0A04020102020204" pitchFamily="34" charset="0"/>
                <a:cs typeface="Arial" panose="020B0604020202020204" pitchFamily="34" charset="0"/>
              </a:rPr>
              <a:t>ELIGIBLE GRANTEES</a:t>
            </a:r>
          </a:p>
        </p:txBody>
      </p:sp>
      <p:sp>
        <p:nvSpPr>
          <p:cNvPr id="25" name="TextBox 24">
            <a:extLst>
              <a:ext uri="{FF2B5EF4-FFF2-40B4-BE49-F238E27FC236}">
                <a16:creationId xmlns:a16="http://schemas.microsoft.com/office/drawing/2014/main" id="{CAC04E2A-6979-4651-9166-6FEA6344F694}"/>
              </a:ext>
            </a:extLst>
          </p:cNvPr>
          <p:cNvSpPr txBox="1"/>
          <p:nvPr/>
        </p:nvSpPr>
        <p:spPr>
          <a:xfrm>
            <a:off x="1041991" y="1999632"/>
            <a:ext cx="4489441" cy="6124754"/>
          </a:xfrm>
          <a:prstGeom prst="rect">
            <a:avLst/>
          </a:prstGeom>
          <a:noFill/>
        </p:spPr>
        <p:txBody>
          <a:bodyPr wrap="square" rtlCol="0">
            <a:spAutoFit/>
          </a:bodyPr>
          <a:lstStyle/>
          <a:p>
            <a:pPr algn="ctr"/>
            <a:r>
              <a:rPr lang="en-US" sz="3600" dirty="0">
                <a:solidFill>
                  <a:srgbClr val="008080"/>
                </a:solidFill>
                <a:latin typeface="Arial" panose="020B0604020202020204" pitchFamily="34" charset="0"/>
                <a:cs typeface="Arial" panose="020B0604020202020204" pitchFamily="34" charset="0"/>
              </a:rPr>
              <a:t>IRS-approved US public charities with the same tax status as The Rotary Foundation. </a:t>
            </a:r>
          </a:p>
          <a:p>
            <a:pPr algn="ctr"/>
            <a:endParaRPr lang="en-US" sz="3600" dirty="0">
              <a:solidFill>
                <a:srgbClr val="008080"/>
              </a:solidFill>
              <a:latin typeface="Arial" panose="020B0604020202020204" pitchFamily="34" charset="0"/>
              <a:cs typeface="Arial" panose="020B0604020202020204" pitchFamily="34" charset="0"/>
            </a:endParaRPr>
          </a:p>
          <a:p>
            <a:pPr algn="ctr"/>
            <a:r>
              <a:rPr lang="en-US" sz="3600" dirty="0">
                <a:solidFill>
                  <a:srgbClr val="008080"/>
                </a:solidFill>
                <a:latin typeface="Arial" panose="020B0604020202020204" pitchFamily="34" charset="0"/>
                <a:cs typeface="Arial" panose="020B0604020202020204" pitchFamily="34" charset="0"/>
              </a:rPr>
              <a:t>Commonly referred to as </a:t>
            </a:r>
            <a:r>
              <a:rPr lang="en-US" sz="3600" b="1" dirty="0">
                <a:solidFill>
                  <a:srgbClr val="008080"/>
                </a:solidFill>
                <a:latin typeface="Arial" panose="020B0604020202020204" pitchFamily="34" charset="0"/>
                <a:cs typeface="Arial" panose="020B0604020202020204" pitchFamily="34" charset="0"/>
              </a:rPr>
              <a:t>501(c)(3) </a:t>
            </a:r>
            <a:r>
              <a:rPr lang="en-US" sz="3600" dirty="0">
                <a:solidFill>
                  <a:srgbClr val="008080"/>
                </a:solidFill>
                <a:latin typeface="Arial" panose="020B0604020202020204" pitchFamily="34" charset="0"/>
                <a:cs typeface="Arial" panose="020B0604020202020204" pitchFamily="34" charset="0"/>
              </a:rPr>
              <a:t>public charities.</a:t>
            </a:r>
          </a:p>
          <a:p>
            <a:pPr algn="ctr"/>
            <a:endParaRPr lang="en-US" sz="3600" dirty="0">
              <a:latin typeface="Arial" panose="020B0604020202020204" pitchFamily="34" charset="0"/>
              <a:cs typeface="Arial" panose="020B0604020202020204" pitchFamily="34" charset="0"/>
            </a:endParaRPr>
          </a:p>
          <a:p>
            <a:pPr algn="ctr"/>
            <a:endParaRPr lang="en-US" sz="3200" dirty="0"/>
          </a:p>
        </p:txBody>
      </p:sp>
      <p:pic>
        <p:nvPicPr>
          <p:cNvPr id="27" name="Graphic 26" descr="New Wheelchair">
            <a:extLst>
              <a:ext uri="{FF2B5EF4-FFF2-40B4-BE49-F238E27FC236}">
                <a16:creationId xmlns:a16="http://schemas.microsoft.com/office/drawing/2014/main" id="{F6546654-207E-43C2-B4F9-7B122406CF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3881" y="6926502"/>
            <a:ext cx="1475709" cy="1475709"/>
          </a:xfrm>
          <a:prstGeom prst="rect">
            <a:avLst/>
          </a:prstGeom>
        </p:spPr>
      </p:pic>
      <p:pic>
        <p:nvPicPr>
          <p:cNvPr id="29" name="Graphic 28" descr="Braille">
            <a:extLst>
              <a:ext uri="{FF2B5EF4-FFF2-40B4-BE49-F238E27FC236}">
                <a16:creationId xmlns:a16="http://schemas.microsoft.com/office/drawing/2014/main" id="{5E8AB202-C8D0-44FE-8052-C4D72B2F6A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1424" y="2112436"/>
            <a:ext cx="1621065" cy="1621065"/>
          </a:xfrm>
          <a:prstGeom prst="rect">
            <a:avLst/>
          </a:prstGeom>
        </p:spPr>
      </p:pic>
      <p:pic>
        <p:nvPicPr>
          <p:cNvPr id="31" name="Graphic 30" descr="Cat">
            <a:extLst>
              <a:ext uri="{FF2B5EF4-FFF2-40B4-BE49-F238E27FC236}">
                <a16:creationId xmlns:a16="http://schemas.microsoft.com/office/drawing/2014/main" id="{E1766EBA-B955-48E9-8D57-9A0CA2F16C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50726" y="3437250"/>
            <a:ext cx="1439823" cy="1439823"/>
          </a:xfrm>
          <a:prstGeom prst="rect">
            <a:avLst/>
          </a:prstGeom>
        </p:spPr>
      </p:pic>
      <p:pic>
        <p:nvPicPr>
          <p:cNvPr id="35" name="Graphic 34" descr="Drama">
            <a:extLst>
              <a:ext uri="{FF2B5EF4-FFF2-40B4-BE49-F238E27FC236}">
                <a16:creationId xmlns:a16="http://schemas.microsoft.com/office/drawing/2014/main" id="{1A2D2460-B791-46B6-AA18-FDE3F68C65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6336" y="5329783"/>
            <a:ext cx="1776127" cy="1776127"/>
          </a:xfrm>
          <a:prstGeom prst="rect">
            <a:avLst/>
          </a:prstGeom>
        </p:spPr>
      </p:pic>
      <p:pic>
        <p:nvPicPr>
          <p:cNvPr id="37" name="Graphic 36" descr="Music notation">
            <a:extLst>
              <a:ext uri="{FF2B5EF4-FFF2-40B4-BE49-F238E27FC236}">
                <a16:creationId xmlns:a16="http://schemas.microsoft.com/office/drawing/2014/main" id="{6D6FC2D2-044A-4405-B10A-A6647DF4E1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03589" y="782498"/>
            <a:ext cx="1776127" cy="1776127"/>
          </a:xfrm>
          <a:prstGeom prst="rect">
            <a:avLst/>
          </a:prstGeom>
        </p:spPr>
      </p:pic>
      <p:pic>
        <p:nvPicPr>
          <p:cNvPr id="39" name="Graphic 38" descr="Butterfly">
            <a:extLst>
              <a:ext uri="{FF2B5EF4-FFF2-40B4-BE49-F238E27FC236}">
                <a16:creationId xmlns:a16="http://schemas.microsoft.com/office/drawing/2014/main" id="{50B8B07E-5376-4E19-B991-8F0A068F27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60966" y="3895612"/>
            <a:ext cx="1475709" cy="1475709"/>
          </a:xfrm>
          <a:prstGeom prst="rect">
            <a:avLst/>
          </a:prstGeom>
        </p:spPr>
      </p:pic>
      <p:pic>
        <p:nvPicPr>
          <p:cNvPr id="41" name="Graphic 40" descr="Cheers">
            <a:extLst>
              <a:ext uri="{FF2B5EF4-FFF2-40B4-BE49-F238E27FC236}">
                <a16:creationId xmlns:a16="http://schemas.microsoft.com/office/drawing/2014/main" id="{9F6F9991-8344-4335-A8D5-CC6BD04964E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74599" y="2105196"/>
            <a:ext cx="1776127" cy="1776127"/>
          </a:xfrm>
          <a:prstGeom prst="rect">
            <a:avLst/>
          </a:prstGeom>
        </p:spPr>
      </p:pic>
      <p:pic>
        <p:nvPicPr>
          <p:cNvPr id="43" name="Graphic 42" descr="Megaphone">
            <a:extLst>
              <a:ext uri="{FF2B5EF4-FFF2-40B4-BE49-F238E27FC236}">
                <a16:creationId xmlns:a16="http://schemas.microsoft.com/office/drawing/2014/main" id="{3027343E-0418-41B3-97CE-870950E83C5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1287629">
            <a:off x="9846863" y="1853579"/>
            <a:ext cx="1424383" cy="1424383"/>
          </a:xfrm>
          <a:prstGeom prst="rect">
            <a:avLst/>
          </a:prstGeom>
        </p:spPr>
      </p:pic>
      <p:pic>
        <p:nvPicPr>
          <p:cNvPr id="45" name="Graphic 44" descr="Books">
            <a:extLst>
              <a:ext uri="{FF2B5EF4-FFF2-40B4-BE49-F238E27FC236}">
                <a16:creationId xmlns:a16="http://schemas.microsoft.com/office/drawing/2014/main" id="{D3EFD217-1801-4DF5-9450-9D2D8DDCF2A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50726" y="6820389"/>
            <a:ext cx="1305133" cy="1305133"/>
          </a:xfrm>
          <a:prstGeom prst="rect">
            <a:avLst/>
          </a:prstGeom>
        </p:spPr>
      </p:pic>
      <p:pic>
        <p:nvPicPr>
          <p:cNvPr id="49" name="Graphic 48" descr="Medical">
            <a:extLst>
              <a:ext uri="{FF2B5EF4-FFF2-40B4-BE49-F238E27FC236}">
                <a16:creationId xmlns:a16="http://schemas.microsoft.com/office/drawing/2014/main" id="{B98B6747-50CF-4B8D-BB89-2D14E69A911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046013" y="4870068"/>
            <a:ext cx="1776127" cy="1776127"/>
          </a:xfrm>
          <a:prstGeom prst="rect">
            <a:avLst/>
          </a:prstGeom>
        </p:spPr>
      </p:pic>
      <p:pic>
        <p:nvPicPr>
          <p:cNvPr id="51" name="Graphic 50" descr="Deciduous tree">
            <a:extLst>
              <a:ext uri="{FF2B5EF4-FFF2-40B4-BE49-F238E27FC236}">
                <a16:creationId xmlns:a16="http://schemas.microsoft.com/office/drawing/2014/main" id="{D207F8F2-A6D1-40F5-A978-A6E1DD11C2A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382059" y="7591939"/>
            <a:ext cx="1568668" cy="1568668"/>
          </a:xfrm>
          <a:prstGeom prst="rect">
            <a:avLst/>
          </a:prstGeom>
        </p:spPr>
      </p:pic>
      <p:pic>
        <p:nvPicPr>
          <p:cNvPr id="53" name="Graphic 52" descr="Woman changing Baby">
            <a:extLst>
              <a:ext uri="{FF2B5EF4-FFF2-40B4-BE49-F238E27FC236}">
                <a16:creationId xmlns:a16="http://schemas.microsoft.com/office/drawing/2014/main" id="{661BF2F8-5DCA-4BAF-8BBE-4D93AB1CDAD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01606" y="3522321"/>
            <a:ext cx="1475709" cy="1475709"/>
          </a:xfrm>
          <a:prstGeom prst="rect">
            <a:avLst/>
          </a:prstGeom>
        </p:spPr>
      </p:pic>
      <p:pic>
        <p:nvPicPr>
          <p:cNvPr id="55" name="Graphic 54" descr="Teacher">
            <a:extLst>
              <a:ext uri="{FF2B5EF4-FFF2-40B4-BE49-F238E27FC236}">
                <a16:creationId xmlns:a16="http://schemas.microsoft.com/office/drawing/2014/main" id="{D87FA616-D688-450E-B9BB-41677BF9D92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484125" y="5434913"/>
            <a:ext cx="1392703" cy="1491589"/>
          </a:xfrm>
          <a:prstGeom prst="rect">
            <a:avLst/>
          </a:prstGeom>
        </p:spPr>
      </p:pic>
    </p:spTree>
    <p:extLst>
      <p:ext uri="{BB962C8B-B14F-4D97-AF65-F5344CB8AC3E}">
        <p14:creationId xmlns:p14="http://schemas.microsoft.com/office/powerpoint/2010/main" val="30884328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par>
                                <p:cTn id="17" presetID="14" presetClass="entr" presetSubtype="1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randombar(horizontal)">
                                      <p:cBhvr>
                                        <p:cTn id="19" dur="500"/>
                                        <p:tgtEl>
                                          <p:spTgt spid="53"/>
                                        </p:tgtEl>
                                      </p:cBhvr>
                                    </p:animEffect>
                                  </p:childTnLst>
                                </p:cTn>
                              </p:par>
                              <p:par>
                                <p:cTn id="20" presetID="14"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par>
                                <p:cTn id="23" presetID="14"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par>
                                <p:cTn id="26" presetID="14" presetClass="entr" presetSubtype="1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par>
                                <p:cTn id="29" presetID="14" presetClass="entr" presetSubtype="1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randombar(horizontal)">
                                      <p:cBhvr>
                                        <p:cTn id="31" dur="500"/>
                                        <p:tgtEl>
                                          <p:spTgt spid="49"/>
                                        </p:tgtEl>
                                      </p:cBhvr>
                                    </p:animEffect>
                                  </p:childTnLst>
                                </p:cTn>
                              </p:par>
                              <p:par>
                                <p:cTn id="32" presetID="14" presetClass="entr" presetSubtype="1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randombar(horizontal)">
                                      <p:cBhvr>
                                        <p:cTn id="34" dur="500"/>
                                        <p:tgtEl>
                                          <p:spTgt spid="51"/>
                                        </p:tgtEl>
                                      </p:cBhvr>
                                    </p:animEffect>
                                  </p:childTnLst>
                                </p:cTn>
                              </p:par>
                              <p:par>
                                <p:cTn id="35" presetID="14" presetClass="entr" presetSubtype="1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randombar(horizontal)">
                                      <p:cBhvr>
                                        <p:cTn id="37" dur="500"/>
                                        <p:tgtEl>
                                          <p:spTgt spid="55"/>
                                        </p:tgtEl>
                                      </p:cBhvr>
                                    </p:animEffect>
                                  </p:childTnLst>
                                </p:cTn>
                              </p:par>
                              <p:par>
                                <p:cTn id="38" presetID="14" presetClass="entr" presetSubtype="1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randombar(horizontal)">
                                      <p:cBhvr>
                                        <p:cTn id="40" dur="500"/>
                                        <p:tgtEl>
                                          <p:spTgt spid="39"/>
                                        </p:tgtEl>
                                      </p:cBhvr>
                                    </p:animEffect>
                                  </p:childTnLst>
                                </p:cTn>
                              </p:par>
                              <p:par>
                                <p:cTn id="41" presetID="14" presetClass="entr" presetSubtype="1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F2507-EE21-2B49-A54E-5C1D17E9A9E2}"/>
              </a:ext>
            </a:extLst>
          </p:cNvPr>
          <p:cNvSpPr txBox="1"/>
          <p:nvPr/>
        </p:nvSpPr>
        <p:spPr>
          <a:xfrm>
            <a:off x="1523998" y="2727821"/>
            <a:ext cx="6722533" cy="1785104"/>
          </a:xfrm>
          <a:prstGeom prst="rect">
            <a:avLst/>
          </a:prstGeom>
          <a:noFill/>
        </p:spPr>
        <p:txBody>
          <a:bodyPr wrap="square" rtlCol="0">
            <a:spAutoFit/>
          </a:bodyPr>
          <a:lstStyle/>
          <a:p>
            <a:r>
              <a:rPr lang="en-US" sz="5400" kern="0" dirty="0">
                <a:latin typeface="Arial" panose="020B0604020202020204" pitchFamily="34" charset="0"/>
                <a:ea typeface="Open Sans ExtraBold" panose="020B0606030504020204" pitchFamily="34" charset="0"/>
                <a:cs typeface="Arial" panose="020B0604020202020204" pitchFamily="34" charset="0"/>
              </a:rPr>
              <a:t>ADMINISTRATIVE </a:t>
            </a:r>
            <a:br>
              <a:rPr lang="en-US" sz="5400" kern="0" dirty="0">
                <a:latin typeface="Arial" panose="020B0604020202020204" pitchFamily="34" charset="0"/>
                <a:ea typeface="Open Sans ExtraBold" panose="020B0606030504020204" pitchFamily="34" charset="0"/>
                <a:cs typeface="Arial" panose="020B0604020202020204" pitchFamily="34" charset="0"/>
              </a:rPr>
            </a:br>
            <a:r>
              <a:rPr lang="en-US" sz="5400" kern="0" dirty="0">
                <a:latin typeface="Arial" panose="020B0604020202020204" pitchFamily="34" charset="0"/>
                <a:ea typeface="Open Sans ExtraBold" panose="020B0606030504020204" pitchFamily="34" charset="0"/>
                <a:cs typeface="Arial" panose="020B0604020202020204" pitchFamily="34" charset="0"/>
              </a:rPr>
              <a:t>SERVICES =</a:t>
            </a:r>
          </a:p>
        </p:txBody>
      </p:sp>
      <p:sp>
        <p:nvSpPr>
          <p:cNvPr id="3" name="TextBox 2">
            <a:extLst>
              <a:ext uri="{FF2B5EF4-FFF2-40B4-BE49-F238E27FC236}">
                <a16:creationId xmlns:a16="http://schemas.microsoft.com/office/drawing/2014/main" id="{8A240631-80E4-0848-A1D9-C7C56B2E875A}"/>
              </a:ext>
            </a:extLst>
          </p:cNvPr>
          <p:cNvSpPr txBox="1"/>
          <p:nvPr/>
        </p:nvSpPr>
        <p:spPr>
          <a:xfrm>
            <a:off x="9028222" y="3604080"/>
            <a:ext cx="2232442" cy="1015663"/>
          </a:xfrm>
          <a:prstGeom prst="rect">
            <a:avLst/>
          </a:prstGeom>
          <a:noFill/>
        </p:spPr>
        <p:txBody>
          <a:bodyPr wrap="square" rtlCol="0">
            <a:spAutoFit/>
          </a:bodyPr>
          <a:lstStyle/>
          <a:p>
            <a:r>
              <a:rPr lang="en-US" sz="6000" kern="0" dirty="0">
                <a:solidFill>
                  <a:srgbClr val="00B0F0"/>
                </a:solidFill>
                <a:latin typeface="Arial Black" panose="020B0A04020102020204" pitchFamily="34" charset="0"/>
                <a:ea typeface="Open Sans ExtraBold" panose="020B0606030504020204" pitchFamily="34" charset="0"/>
                <a:cs typeface="Arial" panose="020B0604020202020204" pitchFamily="34" charset="0"/>
              </a:rPr>
              <a:t>.70</a:t>
            </a:r>
            <a:r>
              <a:rPr lang="en-US" sz="6000" kern="0" baseline="30000" dirty="0">
                <a:solidFill>
                  <a:srgbClr val="00B0F0"/>
                </a:solidFill>
                <a:latin typeface="Arial Black" panose="020B0A04020102020204" pitchFamily="34" charset="0"/>
                <a:ea typeface="Open Sans ExtraBold" panose="020B0606030504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9FBE535B-1C2F-0342-BD99-08E02FAE990B}"/>
              </a:ext>
            </a:extLst>
          </p:cNvPr>
          <p:cNvSpPr txBox="1"/>
          <p:nvPr/>
        </p:nvSpPr>
        <p:spPr>
          <a:xfrm>
            <a:off x="1523996" y="5210145"/>
            <a:ext cx="7332137" cy="1754326"/>
          </a:xfrm>
          <a:prstGeom prst="rect">
            <a:avLst/>
          </a:prstGeom>
          <a:noFill/>
        </p:spPr>
        <p:txBody>
          <a:bodyPr wrap="square" rtlCol="0">
            <a:spAutoFit/>
          </a:bodyPr>
          <a:lstStyle/>
          <a:p>
            <a:r>
              <a:rPr lang="en-US" sz="5400" kern="0" dirty="0">
                <a:latin typeface="Arial" panose="020B0604020202020204" pitchFamily="34" charset="0"/>
                <a:ea typeface="Open Sans ExtraBold" panose="020B0606030504020204" pitchFamily="34" charset="0"/>
                <a:cs typeface="Arial" panose="020B0604020202020204" pitchFamily="34" charset="0"/>
              </a:rPr>
              <a:t>INVESTMENT </a:t>
            </a:r>
            <a:br>
              <a:rPr lang="en-US" sz="5400" kern="0" dirty="0">
                <a:latin typeface="Arial" panose="020B0604020202020204" pitchFamily="34" charset="0"/>
                <a:ea typeface="Open Sans ExtraBold" panose="020B0606030504020204" pitchFamily="34" charset="0"/>
                <a:cs typeface="Arial" panose="020B0604020202020204" pitchFamily="34" charset="0"/>
              </a:rPr>
            </a:br>
            <a:r>
              <a:rPr lang="en-US" sz="5400" kern="0" dirty="0">
                <a:latin typeface="Arial" panose="020B0604020202020204" pitchFamily="34" charset="0"/>
                <a:ea typeface="Open Sans ExtraBold" panose="020B0606030504020204" pitchFamily="34" charset="0"/>
                <a:cs typeface="Arial" panose="020B0604020202020204" pitchFamily="34" charset="0"/>
              </a:rPr>
              <a:t>MANAGEMENT =</a:t>
            </a:r>
          </a:p>
        </p:txBody>
      </p:sp>
      <p:sp>
        <p:nvSpPr>
          <p:cNvPr id="5" name="TextBox 4">
            <a:extLst>
              <a:ext uri="{FF2B5EF4-FFF2-40B4-BE49-F238E27FC236}">
                <a16:creationId xmlns:a16="http://schemas.microsoft.com/office/drawing/2014/main" id="{9816E536-4328-594E-900B-1846D4050BE0}"/>
              </a:ext>
            </a:extLst>
          </p:cNvPr>
          <p:cNvSpPr txBox="1"/>
          <p:nvPr/>
        </p:nvSpPr>
        <p:spPr>
          <a:xfrm>
            <a:off x="9028222" y="5750671"/>
            <a:ext cx="2232442" cy="1015663"/>
          </a:xfrm>
          <a:prstGeom prst="rect">
            <a:avLst/>
          </a:prstGeom>
          <a:noFill/>
        </p:spPr>
        <p:txBody>
          <a:bodyPr wrap="square" rtlCol="0">
            <a:spAutoFit/>
          </a:bodyPr>
          <a:lstStyle/>
          <a:p>
            <a:r>
              <a:rPr lang="en-US" sz="6000" kern="0" dirty="0">
                <a:solidFill>
                  <a:srgbClr val="00B0F0"/>
                </a:solidFill>
                <a:latin typeface="Arial Black" panose="020B0A04020102020204" pitchFamily="34" charset="0"/>
                <a:ea typeface="Open Sans ExtraBold" panose="020B0606030504020204" pitchFamily="34" charset="0"/>
                <a:cs typeface="Arial" panose="020B0604020202020204" pitchFamily="34" charset="0"/>
              </a:rPr>
              <a:t>.20</a:t>
            </a:r>
            <a:r>
              <a:rPr lang="en-US" sz="6000" kern="0" baseline="30000" dirty="0">
                <a:solidFill>
                  <a:srgbClr val="00B0F0"/>
                </a:solidFill>
                <a:latin typeface="Arial Black" panose="020B0A04020102020204" pitchFamily="34" charset="0"/>
                <a:ea typeface="Open Sans ExtraBold" panose="020B0606030504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F4297083-74F3-49CA-BAED-5C00B40DC003}"/>
              </a:ext>
            </a:extLst>
          </p:cNvPr>
          <p:cNvSpPr txBox="1"/>
          <p:nvPr/>
        </p:nvSpPr>
        <p:spPr>
          <a:xfrm>
            <a:off x="361506" y="922605"/>
            <a:ext cx="12440093" cy="1107996"/>
          </a:xfrm>
          <a:prstGeom prst="rect">
            <a:avLst/>
          </a:prstGeom>
          <a:noFill/>
        </p:spPr>
        <p:txBody>
          <a:bodyPr wrap="square" rtlCol="0">
            <a:spAutoFit/>
          </a:bodyPr>
          <a:lstStyle/>
          <a:p>
            <a:pPr algn="ctr"/>
            <a:r>
              <a:rPr lang="en-US" sz="6600" dirty="0">
                <a:latin typeface="Arial Black" panose="020B0A04020102020204" pitchFamily="34" charset="0"/>
                <a:cs typeface="Arial" panose="020B0604020202020204" pitchFamily="34" charset="0"/>
              </a:rPr>
              <a:t>COMPETITIVE FEES</a:t>
            </a:r>
          </a:p>
        </p:txBody>
      </p:sp>
    </p:spTree>
    <p:extLst>
      <p:ext uri="{BB962C8B-B14F-4D97-AF65-F5344CB8AC3E}">
        <p14:creationId xmlns:p14="http://schemas.microsoft.com/office/powerpoint/2010/main" val="223036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B9DFF-0690-B947-A7ED-C26BA8567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0549" y="8826818"/>
            <a:ext cx="1273493" cy="480060"/>
          </a:xfrm>
          <a:prstGeom prst="rect">
            <a:avLst/>
          </a:prstGeom>
        </p:spPr>
      </p:pic>
      <p:sp>
        <p:nvSpPr>
          <p:cNvPr id="6" name="TextBox 5">
            <a:extLst>
              <a:ext uri="{FF2B5EF4-FFF2-40B4-BE49-F238E27FC236}">
                <a16:creationId xmlns:a16="http://schemas.microsoft.com/office/drawing/2014/main" id="{30C0D2C8-E3C3-614C-BB7D-4ECEA28DD2B4}"/>
              </a:ext>
            </a:extLst>
          </p:cNvPr>
          <p:cNvSpPr txBox="1"/>
          <p:nvPr/>
        </p:nvSpPr>
        <p:spPr>
          <a:xfrm>
            <a:off x="394970" y="8918257"/>
            <a:ext cx="8412480" cy="261610"/>
          </a:xfrm>
          <a:prstGeom prst="rect">
            <a:avLst/>
          </a:prstGeom>
          <a:noFill/>
        </p:spPr>
        <p:txBody>
          <a:bodyPr wrap="square" rtlCol="0">
            <a:spAutoFit/>
          </a:bodyPr>
          <a:lstStyle/>
          <a:p>
            <a:r>
              <a:rPr lang="en-US" sz="1100" dirty="0">
                <a:solidFill>
                  <a:srgbClr val="687D90"/>
                </a:solidFill>
                <a:latin typeface="Arial" panose="020B0604020202020204" pitchFamily="34" charset="0"/>
                <a:ea typeface="Open Sans" panose="020B0606030504020204" pitchFamily="34" charset="0"/>
                <a:cs typeface="Arial" panose="020B0604020202020204" pitchFamily="34" charset="0"/>
              </a:rPr>
              <a:t>THE ROTARY FOUNDATION DONOR ADVISED FUND </a:t>
            </a:r>
          </a:p>
        </p:txBody>
      </p:sp>
      <p:pic>
        <p:nvPicPr>
          <p:cNvPr id="7" name="Graphic 6" descr="Money">
            <a:extLst>
              <a:ext uri="{FF2B5EF4-FFF2-40B4-BE49-F238E27FC236}">
                <a16:creationId xmlns:a16="http://schemas.microsoft.com/office/drawing/2014/main" id="{F95E2B9E-4978-45A1-9CCC-2C4075894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027" y="3450015"/>
            <a:ext cx="2528402" cy="2528402"/>
          </a:xfrm>
          <a:prstGeom prst="rect">
            <a:avLst/>
          </a:prstGeom>
        </p:spPr>
      </p:pic>
      <p:pic>
        <p:nvPicPr>
          <p:cNvPr id="11" name="Graphic 10" descr="Present">
            <a:extLst>
              <a:ext uri="{FF2B5EF4-FFF2-40B4-BE49-F238E27FC236}">
                <a16:creationId xmlns:a16="http://schemas.microsoft.com/office/drawing/2014/main" id="{9E81C6D4-6DB5-498C-80CB-8D91275598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0324" y="3752435"/>
            <a:ext cx="1607408" cy="1607408"/>
          </a:xfrm>
          <a:prstGeom prst="rect">
            <a:avLst/>
          </a:prstGeom>
        </p:spPr>
      </p:pic>
      <p:pic>
        <p:nvPicPr>
          <p:cNvPr id="14" name="Graphic 13" descr="Bank check">
            <a:extLst>
              <a:ext uri="{FF2B5EF4-FFF2-40B4-BE49-F238E27FC236}">
                <a16:creationId xmlns:a16="http://schemas.microsoft.com/office/drawing/2014/main" id="{0561E6CF-D448-41DA-B147-5F25510F07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30012" y="4057688"/>
            <a:ext cx="1159190" cy="1159190"/>
          </a:xfrm>
          <a:prstGeom prst="rect">
            <a:avLst/>
          </a:prstGeom>
        </p:spPr>
      </p:pic>
      <p:sp>
        <p:nvSpPr>
          <p:cNvPr id="20" name="TextBox 19">
            <a:extLst>
              <a:ext uri="{FF2B5EF4-FFF2-40B4-BE49-F238E27FC236}">
                <a16:creationId xmlns:a16="http://schemas.microsoft.com/office/drawing/2014/main" id="{4BE6ED4E-073F-497C-9FF4-A493744542AC}"/>
              </a:ext>
            </a:extLst>
          </p:cNvPr>
          <p:cNvSpPr txBox="1"/>
          <p:nvPr/>
        </p:nvSpPr>
        <p:spPr>
          <a:xfrm>
            <a:off x="3945467" y="4159514"/>
            <a:ext cx="1019681" cy="1200329"/>
          </a:xfrm>
          <a:prstGeom prst="rect">
            <a:avLst/>
          </a:prstGeom>
          <a:noFill/>
        </p:spPr>
        <p:txBody>
          <a:bodyPr wrap="square" rtlCol="0">
            <a:spAutoFit/>
          </a:bodyPr>
          <a:lstStyle/>
          <a:p>
            <a:pPr algn="ctr"/>
            <a:r>
              <a:rPr lang="en-US" sz="7200" dirty="0">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82E0317C-13C2-4407-866D-E31BA5909BEE}"/>
              </a:ext>
            </a:extLst>
          </p:cNvPr>
          <p:cNvSpPr txBox="1"/>
          <p:nvPr/>
        </p:nvSpPr>
        <p:spPr>
          <a:xfrm>
            <a:off x="8357391" y="4016549"/>
            <a:ext cx="1019681" cy="1200329"/>
          </a:xfrm>
          <a:prstGeom prst="rect">
            <a:avLst/>
          </a:prstGeom>
          <a:noFill/>
        </p:spPr>
        <p:txBody>
          <a:bodyPr wrap="square" rtlCol="0">
            <a:spAutoFit/>
          </a:bodyPr>
          <a:lstStyle/>
          <a:p>
            <a:pPr algn="ctr"/>
            <a:r>
              <a:rPr lang="en-US" sz="7200" dirty="0">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710D02AC-919D-4C0B-853D-C91156319912}"/>
              </a:ext>
            </a:extLst>
          </p:cNvPr>
          <p:cNvSpPr txBox="1"/>
          <p:nvPr/>
        </p:nvSpPr>
        <p:spPr>
          <a:xfrm>
            <a:off x="369071" y="1052387"/>
            <a:ext cx="12269072" cy="1107996"/>
          </a:xfrm>
          <a:prstGeom prst="rect">
            <a:avLst/>
          </a:prstGeom>
          <a:noFill/>
        </p:spPr>
        <p:txBody>
          <a:bodyPr wrap="square" rtlCol="0">
            <a:spAutoFit/>
          </a:bodyPr>
          <a:lstStyle/>
          <a:p>
            <a:pPr algn="ctr"/>
            <a:r>
              <a:rPr lang="en-US" sz="6600" dirty="0">
                <a:latin typeface="Arial Black" panose="020B0A04020102020204" pitchFamily="34" charset="0"/>
                <a:cs typeface="Arial" panose="020B0604020202020204" pitchFamily="34" charset="0"/>
              </a:rPr>
              <a:t>SUMMARY</a:t>
            </a:r>
          </a:p>
        </p:txBody>
      </p:sp>
      <p:pic>
        <p:nvPicPr>
          <p:cNvPr id="17" name="Graphic 16" descr="Bank check">
            <a:extLst>
              <a:ext uri="{FF2B5EF4-FFF2-40B4-BE49-F238E27FC236}">
                <a16:creationId xmlns:a16="http://schemas.microsoft.com/office/drawing/2014/main" id="{E3EDAC3A-BA4B-48B2-AFE9-734AE1856B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16268" y="3325467"/>
            <a:ext cx="1159190" cy="1159190"/>
          </a:xfrm>
          <a:prstGeom prst="rect">
            <a:avLst/>
          </a:prstGeom>
        </p:spPr>
      </p:pic>
      <p:pic>
        <p:nvPicPr>
          <p:cNvPr id="18" name="Graphic 17" descr="Bank check">
            <a:extLst>
              <a:ext uri="{FF2B5EF4-FFF2-40B4-BE49-F238E27FC236}">
                <a16:creationId xmlns:a16="http://schemas.microsoft.com/office/drawing/2014/main" id="{5DA6ED3F-5A6F-46A5-96C3-671773D394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16268" y="4789909"/>
            <a:ext cx="1421875" cy="1454781"/>
          </a:xfrm>
          <a:prstGeom prst="rect">
            <a:avLst/>
          </a:prstGeom>
        </p:spPr>
      </p:pic>
      <p:sp>
        <p:nvSpPr>
          <p:cNvPr id="13" name="TextBox 12">
            <a:extLst>
              <a:ext uri="{FF2B5EF4-FFF2-40B4-BE49-F238E27FC236}">
                <a16:creationId xmlns:a16="http://schemas.microsoft.com/office/drawing/2014/main" id="{4ADE89FD-FD5D-4FC0-97D9-8063AB3B10DB}"/>
              </a:ext>
            </a:extLst>
          </p:cNvPr>
          <p:cNvSpPr txBox="1"/>
          <p:nvPr/>
        </p:nvSpPr>
        <p:spPr>
          <a:xfrm>
            <a:off x="2193547" y="7333034"/>
            <a:ext cx="9197002" cy="646331"/>
          </a:xfrm>
          <a:prstGeom prst="rect">
            <a:avLst/>
          </a:prstGeom>
          <a:noFill/>
        </p:spPr>
        <p:txBody>
          <a:bodyPr wrap="square" rtlCol="0">
            <a:spAutoFit/>
          </a:bodyPr>
          <a:lstStyle/>
          <a:p>
            <a:r>
              <a:rPr lang="en-US" sz="3600" dirty="0"/>
              <a:t>Give a gift.  Let it grow. Make a sweet difference.</a:t>
            </a:r>
          </a:p>
        </p:txBody>
      </p:sp>
      <p:pic>
        <p:nvPicPr>
          <p:cNvPr id="15" name="Graphic 14" descr="Upward trend">
            <a:extLst>
              <a:ext uri="{FF2B5EF4-FFF2-40B4-BE49-F238E27FC236}">
                <a16:creationId xmlns:a16="http://schemas.microsoft.com/office/drawing/2014/main" id="{776C7031-3E02-43AD-BDBE-E0ECCA15D3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9777" y="3654175"/>
            <a:ext cx="2123658" cy="2123658"/>
          </a:xfrm>
          <a:prstGeom prst="rect">
            <a:avLst/>
          </a:prstGeom>
        </p:spPr>
      </p:pic>
    </p:spTree>
    <p:extLst>
      <p:ext uri="{BB962C8B-B14F-4D97-AF65-F5344CB8AC3E}">
        <p14:creationId xmlns:p14="http://schemas.microsoft.com/office/powerpoint/2010/main" val="1453881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4ADF50-DB29-8F42-9E10-6EACC28B893C}"/>
              </a:ext>
            </a:extLst>
          </p:cNvPr>
          <p:cNvSpPr txBox="1"/>
          <p:nvPr/>
        </p:nvSpPr>
        <p:spPr>
          <a:xfrm>
            <a:off x="203584" y="175201"/>
            <a:ext cx="12427895" cy="1107996"/>
          </a:xfrm>
          <a:prstGeom prst="rect">
            <a:avLst/>
          </a:prstGeom>
          <a:noFill/>
        </p:spPr>
        <p:txBody>
          <a:bodyPr wrap="square" rtlCol="0">
            <a:spAutoFit/>
          </a:bodyPr>
          <a:lstStyle/>
          <a:p>
            <a:r>
              <a:rPr lang="en-US" sz="6600" dirty="0">
                <a:latin typeface="Arial Black" panose="020B0A04020102020204" pitchFamily="34" charset="0"/>
                <a:ea typeface="Open Sans ExtraBold" panose="020B0606030504020204" pitchFamily="34" charset="0"/>
                <a:cs typeface="Arial" panose="020B0604020202020204" pitchFamily="34" charset="0"/>
              </a:rPr>
              <a:t>GROUP ACCOUNTS</a:t>
            </a:r>
          </a:p>
        </p:txBody>
      </p:sp>
      <p:pic>
        <p:nvPicPr>
          <p:cNvPr id="5" name="Picture 4">
            <a:extLst>
              <a:ext uri="{FF2B5EF4-FFF2-40B4-BE49-F238E27FC236}">
                <a16:creationId xmlns:a16="http://schemas.microsoft.com/office/drawing/2014/main" id="{87A78443-7F73-3A40-9306-894DF304E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0549" y="8826818"/>
            <a:ext cx="1273492" cy="480060"/>
          </a:xfrm>
          <a:prstGeom prst="rect">
            <a:avLst/>
          </a:prstGeom>
        </p:spPr>
      </p:pic>
      <p:sp>
        <p:nvSpPr>
          <p:cNvPr id="6" name="TextBox 5">
            <a:extLst>
              <a:ext uri="{FF2B5EF4-FFF2-40B4-BE49-F238E27FC236}">
                <a16:creationId xmlns:a16="http://schemas.microsoft.com/office/drawing/2014/main" id="{E3088BD9-0ABD-6F48-AF15-6EBB0E37EF9D}"/>
              </a:ext>
            </a:extLst>
          </p:cNvPr>
          <p:cNvSpPr txBox="1"/>
          <p:nvPr/>
        </p:nvSpPr>
        <p:spPr>
          <a:xfrm>
            <a:off x="394970" y="8918257"/>
            <a:ext cx="8412480" cy="261610"/>
          </a:xfrm>
          <a:prstGeom prst="rect">
            <a:avLst/>
          </a:prstGeom>
          <a:noFill/>
        </p:spPr>
        <p:txBody>
          <a:bodyPr wrap="square" rtlCol="0">
            <a:spAutoFit/>
          </a:bodyPr>
          <a:lstStyle/>
          <a:p>
            <a:r>
              <a:rPr lang="en-US" sz="1100" spc="100" dirty="0">
                <a:solidFill>
                  <a:schemeClr val="bg1"/>
                </a:solidFill>
                <a:latin typeface="Arial" panose="020B0604020202020204" pitchFamily="34" charset="0"/>
                <a:ea typeface="Open Sans" panose="020B0606030504020204" pitchFamily="34" charset="0"/>
                <a:cs typeface="Arial" panose="020B0604020202020204" pitchFamily="34" charset="0"/>
              </a:rPr>
              <a:t>THE ROTARY FOUNDATION DONOR ADVISED FUND </a:t>
            </a:r>
          </a:p>
        </p:txBody>
      </p:sp>
      <p:pic>
        <p:nvPicPr>
          <p:cNvPr id="7" name="Picture 6">
            <a:extLst>
              <a:ext uri="{FF2B5EF4-FFF2-40B4-BE49-F238E27FC236}">
                <a16:creationId xmlns:a16="http://schemas.microsoft.com/office/drawing/2014/main" id="{22FF89E1-0F74-44EA-ABD2-BBFAEFF2C3AF}"/>
              </a:ext>
            </a:extLst>
          </p:cNvPr>
          <p:cNvPicPr>
            <a:picLocks noChangeAspect="1"/>
          </p:cNvPicPr>
          <p:nvPr/>
        </p:nvPicPr>
        <p:blipFill>
          <a:blip r:embed="rId4"/>
          <a:srcRect/>
          <a:stretch/>
        </p:blipFill>
        <p:spPr>
          <a:xfrm>
            <a:off x="572317" y="1415662"/>
            <a:ext cx="11166602" cy="7651186"/>
          </a:xfrm>
          <a:prstGeom prst="rect">
            <a:avLst/>
          </a:prstGeom>
        </p:spPr>
      </p:pic>
    </p:spTree>
    <p:extLst>
      <p:ext uri="{BB962C8B-B14F-4D97-AF65-F5344CB8AC3E}">
        <p14:creationId xmlns:p14="http://schemas.microsoft.com/office/powerpoint/2010/main" val="35001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356EDB-6D42-1743-9956-DF1421B07FFD}"/>
              </a:ext>
            </a:extLst>
          </p:cNvPr>
          <p:cNvSpPr txBox="1"/>
          <p:nvPr/>
        </p:nvSpPr>
        <p:spPr>
          <a:xfrm>
            <a:off x="318976" y="161199"/>
            <a:ext cx="12544477" cy="2123658"/>
          </a:xfrm>
          <a:prstGeom prst="rect">
            <a:avLst/>
          </a:prstGeom>
          <a:noFill/>
        </p:spPr>
        <p:txBody>
          <a:bodyPr wrap="square" rtlCol="0">
            <a:spAutoFit/>
          </a:bodyPr>
          <a:lstStyle/>
          <a:p>
            <a:r>
              <a:rPr lang="en-US" sz="6600" kern="0" dirty="0">
                <a:latin typeface="Arial Black" panose="020B0A04020102020204" pitchFamily="34" charset="0"/>
                <a:ea typeface="Open Sans ExtraBold" panose="020B0606030504020204" pitchFamily="34" charset="0"/>
                <a:cs typeface="Arial" panose="020B0604020202020204" pitchFamily="34" charset="0"/>
              </a:rPr>
              <a:t>GROUP ACCOUNT </a:t>
            </a:r>
          </a:p>
          <a:p>
            <a:r>
              <a:rPr lang="en-US" sz="6600" kern="0" dirty="0">
                <a:latin typeface="Arial Black" panose="020B0A04020102020204" pitchFamily="34" charset="0"/>
                <a:ea typeface="Open Sans ExtraBold" panose="020B0606030504020204" pitchFamily="34" charset="0"/>
                <a:cs typeface="Arial" panose="020B0604020202020204" pitchFamily="34" charset="0"/>
              </a:rPr>
              <a:t>BENEFITS &amp; FEATURES</a:t>
            </a:r>
            <a:endParaRPr lang="en-US" sz="6000" kern="0" dirty="0">
              <a:latin typeface="Arial Black" panose="020B0A04020102020204" pitchFamily="34" charset="0"/>
              <a:ea typeface="Open Sans ExtraBold" panose="020B0606030504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05F6B65-0EBD-3E47-89CA-74DF35AAF042}"/>
              </a:ext>
            </a:extLst>
          </p:cNvPr>
          <p:cNvSpPr txBox="1"/>
          <p:nvPr/>
        </p:nvSpPr>
        <p:spPr>
          <a:xfrm>
            <a:off x="6079740" y="2192524"/>
            <a:ext cx="5284922" cy="6986528"/>
          </a:xfrm>
          <a:prstGeom prst="rect">
            <a:avLst/>
          </a:prstGeom>
          <a:noFill/>
        </p:spPr>
        <p:txBody>
          <a:bodyPr wrap="square" rtlCol="0">
            <a:spAutoFit/>
          </a:bodyPr>
          <a:lstStyle/>
          <a:p>
            <a:pPr marL="174625" lvl="0" indent="-174625">
              <a:buFont typeface="Wingdings" pitchFamily="2" charset="2"/>
              <a:buChar char="§"/>
            </a:pPr>
            <a:r>
              <a:rPr lang="en-US" sz="2800" dirty="0">
                <a:solidFill>
                  <a:srgbClr val="008080"/>
                </a:solidFill>
                <a:latin typeface="Arial" panose="020B0604020202020204" pitchFamily="34" charset="0"/>
                <a:ea typeface="Open Sans" panose="020B0606030504020204" pitchFamily="34" charset="0"/>
                <a:cs typeface="Arial" panose="020B0604020202020204" pitchFamily="34" charset="0"/>
              </a:rPr>
              <a:t>Enable club members and others to make tax-deductible contributions.</a:t>
            </a:r>
          </a:p>
          <a:p>
            <a:pPr marL="174625" lvl="0" indent="-174625">
              <a:buFont typeface="Wingdings" pitchFamily="2" charset="2"/>
              <a:buChar char="§"/>
            </a:pPr>
            <a:endParaRPr lang="en-US" sz="2800" dirty="0">
              <a:solidFill>
                <a:srgbClr val="00808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800" dirty="0">
                <a:solidFill>
                  <a:srgbClr val="008080"/>
                </a:solidFill>
                <a:latin typeface="Arial" panose="020B0604020202020204" pitchFamily="34" charset="0"/>
                <a:ea typeface="Open Sans" panose="020B0606030504020204" pitchFamily="34" charset="0"/>
                <a:cs typeface="Arial" panose="020B0604020202020204" pitchFamily="34" charset="0"/>
              </a:rPr>
              <a:t>With a DAF account, a club does not have to worry about managing the investments and the fiduciary responsibilities. </a:t>
            </a:r>
          </a:p>
          <a:p>
            <a:pPr marL="174625" lvl="0" indent="-174625">
              <a:buFont typeface="Wingdings" pitchFamily="2" charset="2"/>
              <a:buChar char="§"/>
            </a:pPr>
            <a:endParaRPr lang="en-US" sz="2800" dirty="0">
              <a:solidFill>
                <a:srgbClr val="00808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800" dirty="0">
                <a:solidFill>
                  <a:srgbClr val="008080"/>
                </a:solidFill>
                <a:latin typeface="Arial" panose="020B0604020202020204" pitchFamily="34" charset="0"/>
                <a:ea typeface="Open Sans" panose="020B0606030504020204" pitchFamily="34" charset="0"/>
                <a:cs typeface="Arial" panose="020B0604020202020204" pitchFamily="34" charset="0"/>
              </a:rPr>
              <a:t>The Rotary Foundation takes care of IRS tax reporting issues, including filing the Form 990.</a:t>
            </a:r>
          </a:p>
          <a:p>
            <a:pPr marL="174625" lvl="0" indent="-174625">
              <a:buFont typeface="Wingdings" pitchFamily="2" charset="2"/>
              <a:buChar char="§"/>
            </a:pPr>
            <a:endParaRPr lang="en-US" sz="2800" dirty="0">
              <a:solidFill>
                <a:srgbClr val="008080"/>
              </a:solidFill>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800" dirty="0">
                <a:solidFill>
                  <a:srgbClr val="008080"/>
                </a:solidFill>
                <a:latin typeface="Arial" panose="020B0604020202020204" pitchFamily="34" charset="0"/>
                <a:ea typeface="Open Sans" panose="020B0606030504020204" pitchFamily="34" charset="0"/>
                <a:cs typeface="Arial" panose="020B0604020202020204" pitchFamily="34" charset="0"/>
              </a:rPr>
              <a:t>Avoid legal fees of establishing a 501(c)(3).</a:t>
            </a:r>
          </a:p>
        </p:txBody>
      </p:sp>
      <p:sp>
        <p:nvSpPr>
          <p:cNvPr id="8" name="TextBox 7">
            <a:extLst>
              <a:ext uri="{FF2B5EF4-FFF2-40B4-BE49-F238E27FC236}">
                <a16:creationId xmlns:a16="http://schemas.microsoft.com/office/drawing/2014/main" id="{1CB67032-55F9-4642-AACA-8F0EA757DCFB}"/>
              </a:ext>
            </a:extLst>
          </p:cNvPr>
          <p:cNvSpPr txBox="1"/>
          <p:nvPr/>
        </p:nvSpPr>
        <p:spPr>
          <a:xfrm>
            <a:off x="786606" y="2256319"/>
            <a:ext cx="5073615" cy="6124754"/>
          </a:xfrm>
          <a:prstGeom prst="rect">
            <a:avLst/>
          </a:prstGeom>
          <a:noFill/>
        </p:spPr>
        <p:txBody>
          <a:bodyPr wrap="square" rtlCol="0">
            <a:spAutoFit/>
          </a:bodyPr>
          <a:lstStyle/>
          <a:p>
            <a:pPr marL="174625" indent="-174625">
              <a:buFont typeface="Wingdings" pitchFamily="2" charset="2"/>
              <a:buChar char="§"/>
            </a:pPr>
            <a:r>
              <a:rPr lang="en-US" sz="2800" dirty="0">
                <a:latin typeface="Arial" panose="020B0604020202020204" pitchFamily="34" charset="0"/>
                <a:ea typeface="Open Sans" panose="020B0606030504020204" pitchFamily="34" charset="0"/>
                <a:cs typeface="Arial" panose="020B0604020202020204" pitchFamily="34" charset="0"/>
              </a:rPr>
              <a:t>Support TRF’s Annual Fund with a yearly grant of 1% of the account’s value.</a:t>
            </a:r>
            <a:br>
              <a:rPr lang="en-US" sz="2800" dirty="0">
                <a:latin typeface="Arial" panose="020B0604020202020204" pitchFamily="34" charset="0"/>
                <a:ea typeface="Open Sans" panose="020B0606030504020204" pitchFamily="34" charset="0"/>
                <a:cs typeface="Arial" panose="020B0604020202020204" pitchFamily="34" charset="0"/>
              </a:rPr>
            </a:br>
            <a:endParaRPr lang="en-US" sz="2800" dirty="0">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800" dirty="0">
                <a:latin typeface="Arial" panose="020B0604020202020204" pitchFamily="34" charset="0"/>
                <a:ea typeface="Open Sans" panose="020B0606030504020204" pitchFamily="34" charset="0"/>
                <a:cs typeface="Arial" panose="020B0604020202020204" pitchFamily="34" charset="0"/>
              </a:rPr>
              <a:t>Immediate confirmation of contributions and on-line grants.</a:t>
            </a:r>
            <a:br>
              <a:rPr lang="en-US" sz="2800" dirty="0">
                <a:latin typeface="Arial" panose="020B0604020202020204" pitchFamily="34" charset="0"/>
                <a:ea typeface="Open Sans" panose="020B0606030504020204" pitchFamily="34" charset="0"/>
                <a:cs typeface="Arial" panose="020B0604020202020204" pitchFamily="34" charset="0"/>
              </a:rPr>
            </a:br>
            <a:endParaRPr lang="en-US" sz="2800" dirty="0">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800" dirty="0">
                <a:latin typeface="Arial" panose="020B0604020202020204" pitchFamily="34" charset="0"/>
                <a:ea typeface="Open Sans" panose="020B0606030504020204" pitchFamily="34" charset="0"/>
                <a:cs typeface="Arial" panose="020B0604020202020204" pitchFamily="34" charset="0"/>
              </a:rPr>
              <a:t>Consolidated quarterly account statements.</a:t>
            </a:r>
            <a:br>
              <a:rPr lang="en-US" sz="2800" dirty="0">
                <a:latin typeface="Arial" panose="020B0604020202020204" pitchFamily="34" charset="0"/>
                <a:ea typeface="Open Sans" panose="020B0606030504020204" pitchFamily="34" charset="0"/>
                <a:cs typeface="Arial" panose="020B0604020202020204" pitchFamily="34" charset="0"/>
              </a:rPr>
            </a:br>
            <a:endParaRPr lang="en-US" sz="2800" dirty="0">
              <a:latin typeface="Arial" panose="020B0604020202020204" pitchFamily="34" charset="0"/>
              <a:ea typeface="Open Sans" panose="020B0606030504020204" pitchFamily="34" charset="0"/>
              <a:cs typeface="Arial" panose="020B0604020202020204" pitchFamily="34" charset="0"/>
            </a:endParaRPr>
          </a:p>
          <a:p>
            <a:pPr marL="174625" lvl="0" indent="-174625">
              <a:buFont typeface="Wingdings" pitchFamily="2" charset="2"/>
              <a:buChar char="§"/>
            </a:pPr>
            <a:r>
              <a:rPr lang="en-US" sz="2800" dirty="0">
                <a:latin typeface="Arial" panose="020B0604020202020204" pitchFamily="34" charset="0"/>
                <a:ea typeface="Open Sans" panose="020B0606030504020204" pitchFamily="34" charset="0"/>
                <a:cs typeface="Arial" panose="020B0604020202020204" pitchFamily="34" charset="0"/>
              </a:rPr>
              <a:t>Online account access to view grant and account activity at any time</a:t>
            </a:r>
            <a:r>
              <a:rPr lang="en-US" sz="2800" spc="-50" dirty="0">
                <a:latin typeface="Arial" panose="020B0604020202020204" pitchFamily="34" charset="0"/>
                <a:ea typeface="Open Sans" panose="020B0606030504020204" pitchFamily="34" charset="0"/>
                <a:cs typeface="Arial" panose="020B0604020202020204" pitchFamily="34" charset="0"/>
              </a:rPr>
              <a:t>.</a:t>
            </a:r>
          </a:p>
        </p:txBody>
      </p:sp>
    </p:spTree>
    <p:extLst>
      <p:ext uri="{BB962C8B-B14F-4D97-AF65-F5344CB8AC3E}">
        <p14:creationId xmlns:p14="http://schemas.microsoft.com/office/powerpoint/2010/main" val="134776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3926</TotalTime>
  <Words>2218</Words>
  <Application>Microsoft Office PowerPoint</Application>
  <PresentationFormat>Custom</PresentationFormat>
  <Paragraphs>294</Paragraphs>
  <Slides>19</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Karena Bierman</dc:creator>
  <cp:lastModifiedBy>Karena Bierman</cp:lastModifiedBy>
  <cp:revision>72</cp:revision>
  <dcterms:created xsi:type="dcterms:W3CDTF">2022-03-11T22:24:53Z</dcterms:created>
  <dcterms:modified xsi:type="dcterms:W3CDTF">2022-05-17T17:49:31Z</dcterms:modified>
</cp:coreProperties>
</file>